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3"/>
  </p:notesMasterIdLst>
  <p:sldIdLst>
    <p:sldId id="256" r:id="rId2"/>
    <p:sldId id="476" r:id="rId3"/>
    <p:sldId id="259" r:id="rId4"/>
    <p:sldId id="260" r:id="rId5"/>
    <p:sldId id="261" r:id="rId6"/>
    <p:sldId id="262" r:id="rId7"/>
    <p:sldId id="263" r:id="rId8"/>
    <p:sldId id="264" r:id="rId9"/>
    <p:sldId id="265" r:id="rId10"/>
    <p:sldId id="266" r:id="rId11"/>
    <p:sldId id="267" r:id="rId12"/>
    <p:sldId id="268" r:id="rId13"/>
    <p:sldId id="269"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 id="285"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57"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477" r:id="rId86"/>
    <p:sldId id="342" r:id="rId87"/>
    <p:sldId id="343" r:id="rId88"/>
    <p:sldId id="344" r:id="rId89"/>
    <p:sldId id="345" r:id="rId90"/>
    <p:sldId id="346" r:id="rId91"/>
    <p:sldId id="347" r:id="rId92"/>
    <p:sldId id="348" r:id="rId93"/>
    <p:sldId id="349"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1" r:id="rId135"/>
    <p:sldId id="392" r:id="rId136"/>
    <p:sldId id="393" r:id="rId137"/>
    <p:sldId id="481" r:id="rId138"/>
    <p:sldId id="395" r:id="rId139"/>
    <p:sldId id="396" r:id="rId140"/>
    <p:sldId id="397" r:id="rId141"/>
    <p:sldId id="398" r:id="rId142"/>
    <p:sldId id="399"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5" r:id="rId159"/>
    <p:sldId id="416" r:id="rId160"/>
    <p:sldId id="417" r:id="rId161"/>
    <p:sldId id="418" r:id="rId162"/>
    <p:sldId id="419" r:id="rId163"/>
    <p:sldId id="420" r:id="rId164"/>
    <p:sldId id="421" r:id="rId165"/>
    <p:sldId id="422" r:id="rId166"/>
    <p:sldId id="423" r:id="rId167"/>
    <p:sldId id="424" r:id="rId168"/>
    <p:sldId id="479" r:id="rId169"/>
    <p:sldId id="480"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78" r:id="rId211"/>
    <p:sldId id="465" r:id="rId212"/>
    <p:sldId id="466" r:id="rId213"/>
    <p:sldId id="467" r:id="rId214"/>
    <p:sldId id="468" r:id="rId215"/>
    <p:sldId id="469" r:id="rId216"/>
    <p:sldId id="470" r:id="rId217"/>
    <p:sldId id="471" r:id="rId218"/>
    <p:sldId id="472" r:id="rId219"/>
    <p:sldId id="473" r:id="rId220"/>
    <p:sldId id="474" r:id="rId221"/>
    <p:sldId id="475" r:id="rId222"/>
  </p:sldIdLst>
  <p:sldSz cx="9144000" cy="5143500" type="screen16x9"/>
  <p:notesSz cx="7102475" cy="936942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39" autoAdjust="0"/>
    <p:restoredTop sz="98052" autoAdjust="0"/>
  </p:normalViewPr>
  <p:slideViewPr>
    <p:cSldViewPr snapToGrid="0" snapToObjects="1">
      <p:cViewPr varScale="1">
        <p:scale>
          <a:sx n="175" d="100"/>
          <a:sy n="175" d="100"/>
        </p:scale>
        <p:origin x="-216" y="-104"/>
      </p:cViewPr>
      <p:guideLst>
        <p:guide orient="horz" pos="1222"/>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220" Type="http://schemas.openxmlformats.org/officeDocument/2006/relationships/slide" Target="slides/slide219.xml"/><Relationship Id="rId221" Type="http://schemas.openxmlformats.org/officeDocument/2006/relationships/slide" Target="slides/slide220.xml"/><Relationship Id="rId222" Type="http://schemas.openxmlformats.org/officeDocument/2006/relationships/slide" Target="slides/slide221.xml"/><Relationship Id="rId223" Type="http://schemas.openxmlformats.org/officeDocument/2006/relationships/notesMaster" Target="notesMasters/notesMaster1.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224" Type="http://schemas.openxmlformats.org/officeDocument/2006/relationships/printerSettings" Target="printerSettings/printerSettings1.bin"/><Relationship Id="rId225" Type="http://schemas.openxmlformats.org/officeDocument/2006/relationships/presProps" Target="presProps.xml"/><Relationship Id="rId226" Type="http://schemas.openxmlformats.org/officeDocument/2006/relationships/viewProps" Target="viewProps.xml"/><Relationship Id="rId227" Type="http://schemas.openxmlformats.org/officeDocument/2006/relationships/theme" Target="theme/theme1.xml"/><Relationship Id="rId228" Type="http://schemas.openxmlformats.org/officeDocument/2006/relationships/tableStyles" Target="tableStyles.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slide" Target="slides/slide199.xml"/><Relationship Id="rId201" Type="http://schemas.openxmlformats.org/officeDocument/2006/relationships/slide" Target="slides/slide200.xml"/><Relationship Id="rId202" Type="http://schemas.openxmlformats.org/officeDocument/2006/relationships/slide" Target="slides/slide201.xml"/><Relationship Id="rId203" Type="http://schemas.openxmlformats.org/officeDocument/2006/relationships/slide" Target="slides/slide202.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slide" Target="slides/slide203.xml"/><Relationship Id="rId205" Type="http://schemas.openxmlformats.org/officeDocument/2006/relationships/slide" Target="slides/slide204.xml"/><Relationship Id="rId206" Type="http://schemas.openxmlformats.org/officeDocument/2006/relationships/slide" Target="slides/slide205.xml"/><Relationship Id="rId207" Type="http://schemas.openxmlformats.org/officeDocument/2006/relationships/slide" Target="slides/slide206.xml"/><Relationship Id="rId208" Type="http://schemas.openxmlformats.org/officeDocument/2006/relationships/slide" Target="slides/slide207.xml"/><Relationship Id="rId209" Type="http://schemas.openxmlformats.org/officeDocument/2006/relationships/slide" Target="slides/slide20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210" Type="http://schemas.openxmlformats.org/officeDocument/2006/relationships/slide" Target="slides/slide209.xml"/><Relationship Id="rId211" Type="http://schemas.openxmlformats.org/officeDocument/2006/relationships/slide" Target="slides/slide210.xml"/><Relationship Id="rId212" Type="http://schemas.openxmlformats.org/officeDocument/2006/relationships/slide" Target="slides/slide211.xml"/><Relationship Id="rId213" Type="http://schemas.openxmlformats.org/officeDocument/2006/relationships/slide" Target="slides/slide212.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14" Type="http://schemas.openxmlformats.org/officeDocument/2006/relationships/slide" Target="slides/slide213.xml"/><Relationship Id="rId215" Type="http://schemas.openxmlformats.org/officeDocument/2006/relationships/slide" Target="slides/slide214.xml"/><Relationship Id="rId216" Type="http://schemas.openxmlformats.org/officeDocument/2006/relationships/slide" Target="slides/slide215.xml"/><Relationship Id="rId217" Type="http://schemas.openxmlformats.org/officeDocument/2006/relationships/slide" Target="slides/slide216.xml"/><Relationship Id="rId218" Type="http://schemas.openxmlformats.org/officeDocument/2006/relationships/slide" Target="slides/slide217.xml"/><Relationship Id="rId219" Type="http://schemas.openxmlformats.org/officeDocument/2006/relationships/slide" Target="slides/slide2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12/4/15</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158</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159</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161</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165</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174</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178</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182</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185</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189</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196</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202</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205</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209</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213</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101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122</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130</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155</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8"/>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extLst>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8"/>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xmlns:p14="http://schemas.microsoft.com/office/powerpoint/2010/mai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9"/>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xmlns:p14="http://schemas.microsoft.com/office/powerpoint/2010/mai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0"/>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3"/>
            <a:ext cx="7781794" cy="373516"/>
          </a:xfrm>
        </p:spPr>
        <p:txBody>
          <a:bodyPr lIns="0" tIns="0"/>
          <a:lstStyle>
            <a:lvl1pPr marL="0" indent="0" algn="l">
              <a:buNone/>
              <a:defRPr sz="200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6" y="3319089"/>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7"/>
            <a:ext cx="2408621" cy="184666"/>
          </a:xfrm>
          <a:prstGeom prst="rect">
            <a:avLst/>
          </a:prstGeom>
          <a:noFill/>
        </p:spPr>
        <p:txBody>
          <a:bodyPr wrap="square"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xmlns:p14="http://schemas.microsoft.com/office/powerpoint/2010/mai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xmlns:p14="http://schemas.microsoft.com/office/powerpoint/2010/mai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79"/>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3"/>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xmlns:p14="http://schemas.microsoft.com/office/powerpoint/2010/main">
    <p:wipe dir="r"/>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8"/>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4801"/>
            <a:ext cx="9143999" cy="5149900"/>
          </a:xfrm>
          <a:prstGeom prst="rect">
            <a:avLst/>
          </a:prstGeom>
        </p:spPr>
      </p:pic>
      <p:sp>
        <p:nvSpPr>
          <p:cNvPr id="2" name="Title 1"/>
          <p:cNvSpPr>
            <a:spLocks noGrp="1"/>
          </p:cNvSpPr>
          <p:nvPr>
            <p:ph type="title" hasCustomPrompt="1"/>
          </p:nvPr>
        </p:nvSpPr>
        <p:spPr>
          <a:xfrm>
            <a:off x="434641"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163272"/>
            <a:ext cx="7772400" cy="589653"/>
          </a:xfrm>
        </p:spPr>
        <p:txBody>
          <a:bodyPr anchor="t" anchorCtr="0"/>
          <a:lstStyle>
            <a:lvl1pPr marL="0" indent="0" algn="l">
              <a:buNone/>
              <a:defRPr sz="2000" baseline="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5"/>
            <a:ext cx="4038600" cy="3448287"/>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59"/>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6"/>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326715"/>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819986"/>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7"/>
            <a:ext cx="4040188"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6"/>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683447"/>
            <a:ext cx="4041775" cy="479822"/>
          </a:xfrm>
        </p:spPr>
        <p:txBody>
          <a:bodyPr anchor="b"/>
          <a:lstStyle>
            <a:lvl1pPr marL="0" indent="0">
              <a:lnSpc>
                <a:spcPct val="90000"/>
              </a:lnSpc>
              <a:spcBef>
                <a:spcPts val="0"/>
              </a:spcBef>
              <a:buNone/>
              <a:defRPr sz="2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6716"/>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5"/>
            <a:ext cx="8123848" cy="384721"/>
          </a:xfrm>
        </p:spPr>
        <p:txBody>
          <a:bodyPr wrap="square">
            <a:spAutoFit/>
          </a:bodyPr>
          <a:lstStyle>
            <a:lvl1pPr marL="0" indent="0" algn="l" defTabSz="6858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8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1" y="-4800"/>
            <a:ext cx="9143998" cy="5149900"/>
          </a:xfrm>
          <a:prstGeom prst="rect">
            <a:avLst/>
          </a:prstGeom>
        </p:spPr>
      </p:pic>
      <p:sp>
        <p:nvSpPr>
          <p:cNvPr id="8" name="Text Box 40"/>
          <p:cNvSpPr txBox="1">
            <a:spLocks noChangeArrowheads="1"/>
          </p:cNvSpPr>
          <p:nvPr/>
        </p:nvSpPr>
        <p:spPr bwMode="auto">
          <a:xfrm>
            <a:off x="8585810" y="4810415"/>
            <a:ext cx="325731"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8"/>
            <a:ext cx="7893698" cy="89036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4"/>
            <a:ext cx="8128610" cy="3446087"/>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6" r:id="rId4"/>
    <p:sldLayoutId id="2147483652" r:id="rId5"/>
    <p:sldLayoutId id="2147483660" r:id="rId6"/>
    <p:sldLayoutId id="2147483653" r:id="rId7"/>
    <p:sldLayoutId id="2147483661" r:id="rId8"/>
    <p:sldLayoutId id="2147483654" r:id="rId9"/>
    <p:sldLayoutId id="2147483662" r:id="rId10"/>
    <p:sldLayoutId id="2147483655" r:id="rId11"/>
    <p:sldLayoutId id="2147483663" r:id="rId12"/>
    <p:sldLayoutId id="2147483664" r:id="rId13"/>
    <p:sldLayoutId id="2147483665" r:id="rId14"/>
    <p:sldLayoutId id="2147483666" r:id="rId15"/>
    <p:sldLayoutId id="2147483667" r:id="rId16"/>
    <p:sldLayoutId id="2147483668" r:id="rId17"/>
    <p:sldLayoutId id="2147483669" r:id="rId18"/>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6858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213" indent="-176213" algn="l" defTabSz="685800"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63" indent="-192088" algn="l" defTabSz="685800"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88" indent="-180975" algn="l" defTabSz="685800"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525" indent="-192088" algn="l" defTabSz="685800"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713" indent="-182563" algn="l" defTabSz="685800"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1" Type="http://schemas.openxmlformats.org/officeDocument/2006/relationships/image" Target="../media/image272.png"/><Relationship Id="rId12" Type="http://schemas.openxmlformats.org/officeDocument/2006/relationships/image" Target="../media/image273.png"/><Relationship Id="rId13" Type="http://schemas.microsoft.com/office/2007/relationships/hdphoto" Target="../media/hdphoto30.wdp"/><Relationship Id="rId14" Type="http://schemas.openxmlformats.org/officeDocument/2006/relationships/image" Target="../media/image274.png"/><Relationship Id="rId15" Type="http://schemas.openxmlformats.org/officeDocument/2006/relationships/image" Target="../media/image275.png"/><Relationship Id="rId16" Type="http://schemas.openxmlformats.org/officeDocument/2006/relationships/image" Target="../media/image276.png"/><Relationship Id="rId17" Type="http://schemas.openxmlformats.org/officeDocument/2006/relationships/image" Target="../media/image277.png"/><Relationship Id="rId18" Type="http://schemas.openxmlformats.org/officeDocument/2006/relationships/image" Target="../media/image278.png"/><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264.png"/><Relationship Id="rId4" Type="http://schemas.openxmlformats.org/officeDocument/2006/relationships/image" Target="../media/image265.png"/><Relationship Id="rId5" Type="http://schemas.openxmlformats.org/officeDocument/2006/relationships/image" Target="../media/image266.png"/><Relationship Id="rId6" Type="http://schemas.openxmlformats.org/officeDocument/2006/relationships/image" Target="../media/image267.png"/><Relationship Id="rId7" Type="http://schemas.openxmlformats.org/officeDocument/2006/relationships/image" Target="../media/image268.png"/><Relationship Id="rId8" Type="http://schemas.openxmlformats.org/officeDocument/2006/relationships/image" Target="../media/image269.png"/><Relationship Id="rId9" Type="http://schemas.openxmlformats.org/officeDocument/2006/relationships/image" Target="../media/image270.png"/><Relationship Id="rId10" Type="http://schemas.openxmlformats.org/officeDocument/2006/relationships/image" Target="../media/image27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79.png"/><Relationship Id="rId3" Type="http://schemas.openxmlformats.org/officeDocument/2006/relationships/image" Target="../media/image280.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1.jpeg"/><Relationship Id="rId3" Type="http://schemas.openxmlformats.org/officeDocument/2006/relationships/image" Target="../media/image282.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3.png"/><Relationship Id="rId3" Type="http://schemas.openxmlformats.org/officeDocument/2006/relationships/image" Target="../media/image284.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5.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6.jpeg"/><Relationship Id="rId3" Type="http://schemas.openxmlformats.org/officeDocument/2006/relationships/image" Target="../media/image287.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8.png"/><Relationship Id="rId3" Type="http://schemas.openxmlformats.org/officeDocument/2006/relationships/image" Target="../media/image289.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0.png"/><Relationship Id="rId3" Type="http://schemas.openxmlformats.org/officeDocument/2006/relationships/image" Target="../media/image291.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2.png"/><Relationship Id="rId3" Type="http://schemas.openxmlformats.org/officeDocument/2006/relationships/image" Target="../media/image29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2.png"/><Relationship Id="rId3" Type="http://schemas.openxmlformats.org/officeDocument/2006/relationships/image" Target="../media/image293.emf"/></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4.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4.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5.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6.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7.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8.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9.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0.png"/><Relationship Id="rId3" Type="http://schemas.openxmlformats.org/officeDocument/2006/relationships/image" Target="../media/image301.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02.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3.png"/><Relationship Id="rId3" Type="http://schemas.openxmlformats.org/officeDocument/2006/relationships/image" Target="../media/image304.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5.png"/><Relationship Id="rId3" Type="http://schemas.openxmlformats.org/officeDocument/2006/relationships/image" Target="../media/image306.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07.png"/></Relationships>
</file>

<file path=ppt/slides/_rels/slide129.xml.rels><?xml version="1.0" encoding="UTF-8" standalone="yes"?>
<Relationships xmlns="http://schemas.openxmlformats.org/package/2006/relationships"><Relationship Id="rId3" Type="http://schemas.openxmlformats.org/officeDocument/2006/relationships/image" Target="../media/image309.png"/><Relationship Id="rId4" Type="http://schemas.openxmlformats.org/officeDocument/2006/relationships/image" Target="../media/image310.png"/><Relationship Id="rId5" Type="http://schemas.openxmlformats.org/officeDocument/2006/relationships/image" Target="../media/image311.png"/><Relationship Id="rId6" Type="http://schemas.openxmlformats.org/officeDocument/2006/relationships/image" Target="../media/image312.png"/><Relationship Id="rId7" Type="http://schemas.openxmlformats.org/officeDocument/2006/relationships/image" Target="../media/image313.png"/><Relationship Id="rId8" Type="http://schemas.openxmlformats.org/officeDocument/2006/relationships/image" Target="../media/image314.png"/><Relationship Id="rId9" Type="http://schemas.openxmlformats.org/officeDocument/2006/relationships/image" Target="../media/image315.png"/><Relationship Id="rId10" Type="http://schemas.openxmlformats.org/officeDocument/2006/relationships/image" Target="../media/image307.png"/><Relationship Id="rId1" Type="http://schemas.openxmlformats.org/officeDocument/2006/relationships/slideLayout" Target="../slideLayouts/slideLayout9.xml"/><Relationship Id="rId2" Type="http://schemas.openxmlformats.org/officeDocument/2006/relationships/image" Target="../media/image308.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110.png"/><Relationship Id="rId5" Type="http://schemas.openxmlformats.org/officeDocument/2006/relationships/image" Target="../media/image111.png"/><Relationship Id="rId6" Type="http://schemas.openxmlformats.org/officeDocument/2006/relationships/image" Target="../media/image112.png"/><Relationship Id="rId7" Type="http://schemas.openxmlformats.org/officeDocument/2006/relationships/image" Target="../media/image113.png"/><Relationship Id="rId8" Type="http://schemas.openxmlformats.org/officeDocument/2006/relationships/image" Target="../media/image114.png"/><Relationship Id="rId1" Type="http://schemas.openxmlformats.org/officeDocument/2006/relationships/slideLayout" Target="../slideLayouts/slideLayout9.xml"/><Relationship Id="rId2" Type="http://schemas.openxmlformats.org/officeDocument/2006/relationships/image" Target="../media/image109.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16.png"/></Relationships>
</file>

<file path=ppt/slides/_rels/slide131.xml.rels><?xml version="1.0" encoding="UTF-8" standalone="yes"?>
<Relationships xmlns="http://schemas.openxmlformats.org/package/2006/relationships"><Relationship Id="rId3" Type="http://schemas.openxmlformats.org/officeDocument/2006/relationships/image" Target="../media/image318.png"/><Relationship Id="rId4" Type="http://schemas.openxmlformats.org/officeDocument/2006/relationships/image" Target="../media/image112.png"/><Relationship Id="rId1" Type="http://schemas.openxmlformats.org/officeDocument/2006/relationships/slideLayout" Target="../slideLayouts/slideLayout2.xml"/><Relationship Id="rId2" Type="http://schemas.openxmlformats.org/officeDocument/2006/relationships/image" Target="../media/image317.jpeg"/></Relationships>
</file>

<file path=ppt/slides/_rels/slide132.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8.png"/><Relationship Id="rId1" Type="http://schemas.openxmlformats.org/officeDocument/2006/relationships/slideLayout" Target="../slideLayouts/slideLayout2.xml"/><Relationship Id="rId2" Type="http://schemas.openxmlformats.org/officeDocument/2006/relationships/image" Target="../media/image319.png"/></Relationships>
</file>

<file path=ppt/slides/_rels/slide133.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8.png"/><Relationship Id="rId5" Type="http://schemas.openxmlformats.org/officeDocument/2006/relationships/image" Target="../media/image162.png"/><Relationship Id="rId1" Type="http://schemas.openxmlformats.org/officeDocument/2006/relationships/slideLayout" Target="../slideLayouts/slideLayout2.xml"/><Relationship Id="rId2" Type="http://schemas.openxmlformats.org/officeDocument/2006/relationships/image" Target="../media/image320.png"/></Relationships>
</file>

<file path=ppt/slides/_rels/slide134.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62.png"/><Relationship Id="rId5" Type="http://schemas.openxmlformats.org/officeDocument/2006/relationships/image" Target="../media/image118.png"/><Relationship Id="rId1" Type="http://schemas.openxmlformats.org/officeDocument/2006/relationships/slideLayout" Target="../slideLayouts/slideLayout2.xml"/><Relationship Id="rId2" Type="http://schemas.openxmlformats.org/officeDocument/2006/relationships/image" Target="../media/image321.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2.png"/><Relationship Id="rId3" Type="http://schemas.openxmlformats.org/officeDocument/2006/relationships/image" Target="../media/image123.png"/></Relationships>
</file>

<file path=ppt/slides/_rels/slide136.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18.png"/><Relationship Id="rId1" Type="http://schemas.openxmlformats.org/officeDocument/2006/relationships/slideLayout" Target="../slideLayouts/slideLayout2.xml"/><Relationship Id="rId2" Type="http://schemas.openxmlformats.org/officeDocument/2006/relationships/image" Target="../media/image323.png"/></Relationships>
</file>

<file path=ppt/slides/_rels/slide137.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324.png"/><Relationship Id="rId1" Type="http://schemas.openxmlformats.org/officeDocument/2006/relationships/slideLayout" Target="../slideLayouts/slideLayout2.xml"/><Relationship Id="rId2" Type="http://schemas.openxmlformats.org/officeDocument/2006/relationships/image" Target="../media/image123.png"/></Relationships>
</file>

<file path=ppt/slides/_rels/slide138.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25.png"/><Relationship Id="rId1" Type="http://schemas.openxmlformats.org/officeDocument/2006/relationships/slideLayout" Target="../slideLayouts/slideLayout2.xml"/><Relationship Id="rId2" Type="http://schemas.openxmlformats.org/officeDocument/2006/relationships/image" Target="../media/image325.png"/></Relationships>
</file>

<file path=ppt/slides/_rels/slide139.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25.png"/><Relationship Id="rId1" Type="http://schemas.openxmlformats.org/officeDocument/2006/relationships/slideLayout" Target="../slideLayouts/slideLayout2.xml"/><Relationship Id="rId2" Type="http://schemas.openxmlformats.org/officeDocument/2006/relationships/image" Target="../media/image326.png"/></Relationships>
</file>

<file path=ppt/slides/_rels/slide14.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6.png"/><Relationship Id="rId5" Type="http://schemas.microsoft.com/office/2007/relationships/hdphoto" Target="../media/hdphoto2.wdp"/><Relationship Id="rId6" Type="http://schemas.openxmlformats.org/officeDocument/2006/relationships/image" Target="../media/image113.png"/><Relationship Id="rId7"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140.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62.png"/><Relationship Id="rId5" Type="http://schemas.openxmlformats.org/officeDocument/2006/relationships/image" Target="../media/image118.png"/><Relationship Id="rId6" Type="http://schemas.openxmlformats.org/officeDocument/2006/relationships/image" Target="../media/image125.png"/><Relationship Id="rId1" Type="http://schemas.openxmlformats.org/officeDocument/2006/relationships/slideLayout" Target="../slideLayouts/slideLayout2.xml"/><Relationship Id="rId2" Type="http://schemas.openxmlformats.org/officeDocument/2006/relationships/image" Target="../media/image327.png"/></Relationships>
</file>

<file path=ppt/slides/_rels/slide141.xml.rels><?xml version="1.0" encoding="UTF-8" standalone="yes"?>
<Relationships xmlns="http://schemas.openxmlformats.org/package/2006/relationships"><Relationship Id="rId3" Type="http://schemas.openxmlformats.org/officeDocument/2006/relationships/image" Target="../media/image329.jpeg"/><Relationship Id="rId4" Type="http://schemas.openxmlformats.org/officeDocument/2006/relationships/image" Target="../media/image123.png"/><Relationship Id="rId5" Type="http://schemas.openxmlformats.org/officeDocument/2006/relationships/image" Target="../media/image162.png"/><Relationship Id="rId1" Type="http://schemas.openxmlformats.org/officeDocument/2006/relationships/slideLayout" Target="../slideLayouts/slideLayout2.xml"/><Relationship Id="rId2" Type="http://schemas.openxmlformats.org/officeDocument/2006/relationships/image" Target="../media/image328.jpe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0.png"/><Relationship Id="rId3" Type="http://schemas.openxmlformats.org/officeDocument/2006/relationships/image" Target="../media/image123.png"/></Relationships>
</file>

<file path=ppt/slides/_rels/slide143.xml.rels><?xml version="1.0" encoding="UTF-8" standalone="yes"?>
<Relationships xmlns="http://schemas.openxmlformats.org/package/2006/relationships"><Relationship Id="rId3" Type="http://schemas.openxmlformats.org/officeDocument/2006/relationships/image" Target="../media/image331.png"/><Relationship Id="rId4" Type="http://schemas.openxmlformats.org/officeDocument/2006/relationships/image" Target="../media/image123.png"/><Relationship Id="rId5" Type="http://schemas.openxmlformats.org/officeDocument/2006/relationships/image" Target="../media/image12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4.xml.rels><?xml version="1.0" encoding="UTF-8" standalone="yes"?>
<Relationships xmlns="http://schemas.openxmlformats.org/package/2006/relationships"><Relationship Id="rId3" Type="http://schemas.openxmlformats.org/officeDocument/2006/relationships/image" Target="../media/image332.png"/><Relationship Id="rId4" Type="http://schemas.openxmlformats.org/officeDocument/2006/relationships/image" Target="../media/image123.png"/><Relationship Id="rId5" Type="http://schemas.openxmlformats.org/officeDocument/2006/relationships/image" Target="../media/image125.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5.xml.rels><?xml version="1.0" encoding="UTF-8" standalone="yes"?>
<Relationships xmlns="http://schemas.openxmlformats.org/package/2006/relationships"><Relationship Id="rId3" Type="http://schemas.openxmlformats.org/officeDocument/2006/relationships/image" Target="../media/image333.png"/><Relationship Id="rId4" Type="http://schemas.openxmlformats.org/officeDocument/2006/relationships/image" Target="../media/image123.png"/><Relationship Id="rId5" Type="http://schemas.openxmlformats.org/officeDocument/2006/relationships/image" Target="../media/image12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6.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334.png"/></Relationships>
</file>

<file path=ppt/slides/_rels/slide147.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335.png"/></Relationships>
</file>

<file path=ppt/slides/_rels/slide148.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94.png"/><Relationship Id="rId1" Type="http://schemas.openxmlformats.org/officeDocument/2006/relationships/slideLayout" Target="../slideLayouts/slideLayout2.xml"/><Relationship Id="rId2" Type="http://schemas.openxmlformats.org/officeDocument/2006/relationships/image" Target="../media/image336.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12.png"/><Relationship Id="rId5" Type="http://schemas.openxmlformats.org/officeDocument/2006/relationships/image" Target="../media/image116.png"/><Relationship Id="rId6" Type="http://schemas.microsoft.com/office/2007/relationships/hdphoto" Target="../media/hdphoto3.wdp"/><Relationship Id="rId7" Type="http://schemas.openxmlformats.org/officeDocument/2006/relationships/image" Target="../media/image113.png"/><Relationship Id="rId8"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37.png"/></Relationships>
</file>

<file path=ppt/slides/_rels/slide155.xml.rels><?xml version="1.0" encoding="UTF-8" standalone="yes"?>
<Relationships xmlns="http://schemas.openxmlformats.org/package/2006/relationships"><Relationship Id="rId3" Type="http://schemas.openxmlformats.org/officeDocument/2006/relationships/image" Target="../media/image338.png"/><Relationship Id="rId4" Type="http://schemas.openxmlformats.org/officeDocument/2006/relationships/image" Target="../media/image339.png"/><Relationship Id="rId5" Type="http://schemas.microsoft.com/office/2007/relationships/hdphoto" Target="../media/hdphoto31.wdp"/><Relationship Id="rId6" Type="http://schemas.openxmlformats.org/officeDocument/2006/relationships/image" Target="../media/image340.png"/><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1.png"/></Relationships>
</file>

<file path=ppt/slides/_rels/slide158.xml.rels><?xml version="1.0" encoding="UTF-8" standalone="yes"?>
<Relationships xmlns="http://schemas.openxmlformats.org/package/2006/relationships"><Relationship Id="rId3" Type="http://schemas.openxmlformats.org/officeDocument/2006/relationships/image" Target="../media/image342.png"/><Relationship Id="rId4" Type="http://schemas.openxmlformats.org/officeDocument/2006/relationships/image" Target="../media/image341.png"/><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59.xml.rels><?xml version="1.0" encoding="UTF-8" standalone="yes"?>
<Relationships xmlns="http://schemas.openxmlformats.org/package/2006/relationships"><Relationship Id="rId3" Type="http://schemas.openxmlformats.org/officeDocument/2006/relationships/image" Target="../media/image343.png"/><Relationship Id="rId4" Type="http://schemas.openxmlformats.org/officeDocument/2006/relationships/image" Target="../media/image341.png"/><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12.png"/><Relationship Id="rId5" Type="http://schemas.openxmlformats.org/officeDocument/2006/relationships/image" Target="../media/image121.png"/><Relationship Id="rId6" Type="http://schemas.openxmlformats.org/officeDocument/2006/relationships/image" Target="../media/image109.png"/><Relationship Id="rId7" Type="http://schemas.microsoft.com/office/2007/relationships/hdphoto" Target="../media/hdphoto4.wdp"/><Relationship Id="rId8"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4.png"/></Relationships>
</file>

<file path=ppt/slides/_rels/slide161.xml.rels><?xml version="1.0" encoding="UTF-8" standalone="yes"?>
<Relationships xmlns="http://schemas.openxmlformats.org/package/2006/relationships"><Relationship Id="rId3" Type="http://schemas.openxmlformats.org/officeDocument/2006/relationships/image" Target="../media/image345.png"/><Relationship Id="rId4" Type="http://schemas.openxmlformats.org/officeDocument/2006/relationships/image" Target="../media/image346.png"/><Relationship Id="rId5" Type="http://schemas.openxmlformats.org/officeDocument/2006/relationships/image" Target="../media/image344.png"/><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47.png"/></Relationships>
</file>

<file path=ppt/slides/_rels/slide165.xml.rels><?xml version="1.0" encoding="UTF-8" standalone="yes"?>
<Relationships xmlns="http://schemas.openxmlformats.org/package/2006/relationships"><Relationship Id="rId3" Type="http://schemas.openxmlformats.org/officeDocument/2006/relationships/image" Target="../media/image348.png"/><Relationship Id="rId4" Type="http://schemas.openxmlformats.org/officeDocument/2006/relationships/image" Target="../media/image349.png"/><Relationship Id="rId5" Type="http://schemas.openxmlformats.org/officeDocument/2006/relationships/image" Target="../media/image350.png"/><Relationship Id="rId6" Type="http://schemas.openxmlformats.org/officeDocument/2006/relationships/image" Target="../media/image347.png"/><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1.emf"/></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1.emf"/><Relationship Id="rId3" Type="http://schemas.openxmlformats.org/officeDocument/2006/relationships/image" Target="../media/image352.png"/></Relationships>
</file>

<file path=ppt/slides/_rels/slide17.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23.png"/><Relationship Id="rId5" Type="http://schemas.openxmlformats.org/officeDocument/2006/relationships/image" Target="../media/image124.png"/><Relationship Id="rId6" Type="http://schemas.openxmlformats.org/officeDocument/2006/relationships/image" Target="../media/image125.png"/><Relationship Id="rId7" Type="http://schemas.openxmlformats.org/officeDocument/2006/relationships/image" Target="../media/image109.png"/><Relationship Id="rId8"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image" Target="../media/image122.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3.emf"/></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3.emf"/><Relationship Id="rId3" Type="http://schemas.openxmlformats.org/officeDocument/2006/relationships/image" Target="../media/image354.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55.png"/></Relationships>
</file>

<file path=ppt/slides/_rels/slide174.xml.rels><?xml version="1.0" encoding="UTF-8" standalone="yes"?>
<Relationships xmlns="http://schemas.openxmlformats.org/package/2006/relationships"><Relationship Id="rId3" Type="http://schemas.openxmlformats.org/officeDocument/2006/relationships/image" Target="../media/image254.png"/><Relationship Id="rId4" Type="http://schemas.openxmlformats.org/officeDocument/2006/relationships/image" Target="../media/image356.png"/><Relationship Id="rId5" Type="http://schemas.openxmlformats.org/officeDocument/2006/relationships/image" Target="../media/image357.png"/><Relationship Id="rId6" Type="http://schemas.openxmlformats.org/officeDocument/2006/relationships/image" Target="../media/image358.png"/><Relationship Id="rId7" Type="http://schemas.openxmlformats.org/officeDocument/2006/relationships/image" Target="../media/image359.png"/><Relationship Id="rId8" Type="http://schemas.openxmlformats.org/officeDocument/2006/relationships/image" Target="../media/image360.png"/><Relationship Id="rId9" Type="http://schemas.openxmlformats.org/officeDocument/2006/relationships/image" Target="../media/image361.png"/><Relationship Id="rId10" Type="http://schemas.openxmlformats.org/officeDocument/2006/relationships/image" Target="../media/image362.png"/><Relationship Id="rId11" Type="http://schemas.openxmlformats.org/officeDocument/2006/relationships/image" Target="../media/image355.png"/><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63.png"/></Relationships>
</file>

<file path=ppt/slides/_rels/slide178.xml.rels><?xml version="1.0" encoding="UTF-8" standalone="yes"?>
<Relationships xmlns="http://schemas.openxmlformats.org/package/2006/relationships"><Relationship Id="rId11" Type="http://schemas.openxmlformats.org/officeDocument/2006/relationships/image" Target="../media/image372.jpeg"/><Relationship Id="rId12" Type="http://schemas.openxmlformats.org/officeDocument/2006/relationships/image" Target="../media/image373.png"/><Relationship Id="rId13" Type="http://schemas.openxmlformats.org/officeDocument/2006/relationships/image" Target="../media/image374.png"/><Relationship Id="rId14" Type="http://schemas.openxmlformats.org/officeDocument/2006/relationships/image" Target="../media/image314.png"/><Relationship Id="rId15" Type="http://schemas.openxmlformats.org/officeDocument/2006/relationships/image" Target="../media/image363.png"/><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64.png"/><Relationship Id="rId4" Type="http://schemas.openxmlformats.org/officeDocument/2006/relationships/image" Target="../media/image365.png"/><Relationship Id="rId5" Type="http://schemas.openxmlformats.org/officeDocument/2006/relationships/image" Target="../media/image366.png"/><Relationship Id="rId6" Type="http://schemas.openxmlformats.org/officeDocument/2006/relationships/image" Target="../media/image367.png"/><Relationship Id="rId7" Type="http://schemas.openxmlformats.org/officeDocument/2006/relationships/image" Target="../media/image368.png"/><Relationship Id="rId8" Type="http://schemas.openxmlformats.org/officeDocument/2006/relationships/image" Target="../media/image369.png"/><Relationship Id="rId9" Type="http://schemas.openxmlformats.org/officeDocument/2006/relationships/image" Target="../media/image370.png"/><Relationship Id="rId10" Type="http://schemas.openxmlformats.org/officeDocument/2006/relationships/image" Target="../media/image371.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6.png"/><Relationship Id="rId5" Type="http://schemas.microsoft.com/office/2007/relationships/hdphoto" Target="../media/hdphoto5.wdp"/><Relationship Id="rId6"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26.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75.png"/></Relationships>
</file>

<file path=ppt/slides/_rels/slide182.xml.rels><?xml version="1.0" encoding="UTF-8" standalone="yes"?>
<Relationships xmlns="http://schemas.openxmlformats.org/package/2006/relationships"><Relationship Id="rId3" Type="http://schemas.openxmlformats.org/officeDocument/2006/relationships/image" Target="../media/image376.png"/><Relationship Id="rId4" Type="http://schemas.openxmlformats.org/officeDocument/2006/relationships/image" Target="../media/image377.png"/><Relationship Id="rId5" Type="http://schemas.openxmlformats.org/officeDocument/2006/relationships/image" Target="../media/image378.png"/><Relationship Id="rId6" Type="http://schemas.openxmlformats.org/officeDocument/2006/relationships/image" Target="../media/image379.png"/><Relationship Id="rId7" Type="http://schemas.openxmlformats.org/officeDocument/2006/relationships/image" Target="../media/image253.png"/><Relationship Id="rId8" Type="http://schemas.openxmlformats.org/officeDocument/2006/relationships/image" Target="../media/image314.png"/><Relationship Id="rId9" Type="http://schemas.openxmlformats.org/officeDocument/2006/relationships/image" Target="../media/image375.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80.png"/></Relationships>
</file>

<file path=ppt/slides/_rels/slide185.xml.rels><?xml version="1.0" encoding="UTF-8" standalone="yes"?>
<Relationships xmlns="http://schemas.openxmlformats.org/package/2006/relationships"><Relationship Id="rId11" Type="http://schemas.openxmlformats.org/officeDocument/2006/relationships/image" Target="../media/image388.png"/><Relationship Id="rId12" Type="http://schemas.openxmlformats.org/officeDocument/2006/relationships/image" Target="../media/image389.png"/><Relationship Id="rId13" Type="http://schemas.openxmlformats.org/officeDocument/2006/relationships/image" Target="../media/image390.png"/><Relationship Id="rId14" Type="http://schemas.openxmlformats.org/officeDocument/2006/relationships/image" Target="../media/image391.png"/><Relationship Id="rId15" Type="http://schemas.openxmlformats.org/officeDocument/2006/relationships/image" Target="../media/image314.png"/><Relationship Id="rId16" Type="http://schemas.openxmlformats.org/officeDocument/2006/relationships/image" Target="../media/image380.png"/><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378.png"/><Relationship Id="rId4" Type="http://schemas.openxmlformats.org/officeDocument/2006/relationships/image" Target="../media/image381.png"/><Relationship Id="rId5" Type="http://schemas.openxmlformats.org/officeDocument/2006/relationships/image" Target="../media/image382.jpeg"/><Relationship Id="rId6" Type="http://schemas.openxmlformats.org/officeDocument/2006/relationships/image" Target="../media/image383.jpeg"/><Relationship Id="rId7" Type="http://schemas.openxmlformats.org/officeDocument/2006/relationships/image" Target="../media/image384.jpeg"/><Relationship Id="rId8" Type="http://schemas.openxmlformats.org/officeDocument/2006/relationships/image" Target="../media/image385.png"/><Relationship Id="rId9" Type="http://schemas.openxmlformats.org/officeDocument/2006/relationships/image" Target="../media/image386.png"/><Relationship Id="rId10" Type="http://schemas.openxmlformats.org/officeDocument/2006/relationships/image" Target="../media/image387.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92.png"/></Relationships>
</file>

<file path=ppt/slides/_rels/slide189.xml.rels><?xml version="1.0" encoding="UTF-8" standalone="yes"?>
<Relationships xmlns="http://schemas.openxmlformats.org/package/2006/relationships"><Relationship Id="rId11" Type="http://schemas.openxmlformats.org/officeDocument/2006/relationships/image" Target="../media/image398.png"/><Relationship Id="rId12" Type="http://schemas.openxmlformats.org/officeDocument/2006/relationships/image" Target="../media/image399.png"/><Relationship Id="rId13" Type="http://schemas.openxmlformats.org/officeDocument/2006/relationships/image" Target="../media/image400.png"/><Relationship Id="rId14" Type="http://schemas.openxmlformats.org/officeDocument/2006/relationships/image" Target="../media/image401.png"/><Relationship Id="rId15" Type="http://schemas.openxmlformats.org/officeDocument/2006/relationships/image" Target="../media/image402.png"/><Relationship Id="rId16" Type="http://schemas.openxmlformats.org/officeDocument/2006/relationships/image" Target="../media/image403.png"/><Relationship Id="rId17" Type="http://schemas.openxmlformats.org/officeDocument/2006/relationships/image" Target="../media/image392.png"/><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393.png"/><Relationship Id="rId4" Type="http://schemas.openxmlformats.org/officeDocument/2006/relationships/image" Target="../media/image376.png"/><Relationship Id="rId5" Type="http://schemas.openxmlformats.org/officeDocument/2006/relationships/image" Target="../media/image394.png"/><Relationship Id="rId6" Type="http://schemas.openxmlformats.org/officeDocument/2006/relationships/image" Target="../media/image395.png"/><Relationship Id="rId7" Type="http://schemas.openxmlformats.org/officeDocument/2006/relationships/image" Target="../media/image396.png"/><Relationship Id="rId8" Type="http://schemas.openxmlformats.org/officeDocument/2006/relationships/image" Target="../media/image388.png"/><Relationship Id="rId9" Type="http://schemas.openxmlformats.org/officeDocument/2006/relationships/image" Target="../media/image385.png"/><Relationship Id="rId10" Type="http://schemas.openxmlformats.org/officeDocument/2006/relationships/image" Target="../media/image397.png"/></Relationships>
</file>

<file path=ppt/slides/_rels/slide19.xml.rels><?xml version="1.0" encoding="UTF-8" standalone="yes"?>
<Relationships xmlns="http://schemas.openxmlformats.org/package/2006/relationships"><Relationship Id="rId3" Type="http://schemas.openxmlformats.org/officeDocument/2006/relationships/image" Target="../media/image128.png"/><Relationship Id="rId4" Type="http://schemas.openxmlformats.org/officeDocument/2006/relationships/image" Target="../media/image118.png"/><Relationship Id="rId5" Type="http://schemas.openxmlformats.org/officeDocument/2006/relationships/image" Target="../media/image112.png"/><Relationship Id="rId6" Type="http://schemas.openxmlformats.org/officeDocument/2006/relationships/image" Target="../media/image116.png"/><Relationship Id="rId7" Type="http://schemas.microsoft.com/office/2007/relationships/hdphoto" Target="../media/hdphoto5.wdp"/><Relationship Id="rId8"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27.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04.emf"/></Relationships>
</file>

<file path=ppt/slides/_rels/slide193.xml.rels><?xml version="1.0" encoding="UTF-8" standalone="yes"?>
<Relationships xmlns="http://schemas.openxmlformats.org/package/2006/relationships"><Relationship Id="rId3" Type="http://schemas.openxmlformats.org/officeDocument/2006/relationships/image" Target="../media/image405.png"/><Relationship Id="rId4" Type="http://schemas.openxmlformats.org/officeDocument/2006/relationships/image" Target="../media/image388.png"/><Relationship Id="rId5" Type="http://schemas.openxmlformats.org/officeDocument/2006/relationships/image" Target="../media/image385.png"/><Relationship Id="rId6" Type="http://schemas.openxmlformats.org/officeDocument/2006/relationships/image" Target="../media/image406.png"/><Relationship Id="rId7" Type="http://schemas.openxmlformats.org/officeDocument/2006/relationships/image" Target="../media/image407.png"/><Relationship Id="rId8" Type="http://schemas.openxmlformats.org/officeDocument/2006/relationships/image" Target="../media/image408.png"/><Relationship Id="rId9" Type="http://schemas.openxmlformats.org/officeDocument/2006/relationships/image" Target="../media/image314.png"/><Relationship Id="rId10" Type="http://schemas.openxmlformats.org/officeDocument/2006/relationships/image" Target="../media/image404.emf"/><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09.png"/></Relationships>
</file>

<file path=ppt/slides/_rels/slide196.xml.rels><?xml version="1.0" encoding="UTF-8" standalone="yes"?>
<Relationships xmlns="http://schemas.openxmlformats.org/package/2006/relationships"><Relationship Id="rId11" Type="http://schemas.openxmlformats.org/officeDocument/2006/relationships/image" Target="../media/image417.jpeg"/><Relationship Id="rId12" Type="http://schemas.openxmlformats.org/officeDocument/2006/relationships/image" Target="../media/image418.png"/><Relationship Id="rId13" Type="http://schemas.openxmlformats.org/officeDocument/2006/relationships/image" Target="../media/image419.png"/><Relationship Id="rId14" Type="http://schemas.openxmlformats.org/officeDocument/2006/relationships/image" Target="../media/image420.png"/><Relationship Id="rId15" Type="http://schemas.openxmlformats.org/officeDocument/2006/relationships/image" Target="../media/image421.jpeg"/><Relationship Id="rId16" Type="http://schemas.openxmlformats.org/officeDocument/2006/relationships/image" Target="../media/image385.png"/><Relationship Id="rId17" Type="http://schemas.openxmlformats.org/officeDocument/2006/relationships/image" Target="../media/image409.png"/><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image" Target="../media/image378.png"/><Relationship Id="rId4" Type="http://schemas.openxmlformats.org/officeDocument/2006/relationships/image" Target="../media/image410.png"/><Relationship Id="rId5" Type="http://schemas.openxmlformats.org/officeDocument/2006/relationships/image" Target="../media/image411.png"/><Relationship Id="rId6" Type="http://schemas.openxmlformats.org/officeDocument/2006/relationships/image" Target="../media/image412.png"/><Relationship Id="rId7" Type="http://schemas.openxmlformats.org/officeDocument/2006/relationships/image" Target="../media/image413.png"/><Relationship Id="rId8" Type="http://schemas.openxmlformats.org/officeDocument/2006/relationships/image" Target="../media/image414.png"/><Relationship Id="rId9" Type="http://schemas.openxmlformats.org/officeDocument/2006/relationships/image" Target="../media/image415.png"/><Relationship Id="rId10" Type="http://schemas.openxmlformats.org/officeDocument/2006/relationships/image" Target="../media/image416.jpe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2.png"/></Relationships>
</file>

<file path=ppt/slides/_rels/slide2.xml.rels><?xml version="1.0" encoding="UTF-8" standalone="yes"?>
<Relationships xmlns="http://schemas.openxmlformats.org/package/2006/relationships"><Relationship Id="rId9" Type="http://schemas.openxmlformats.org/officeDocument/2006/relationships/image" Target="../media/image16.png"/><Relationship Id="rId20" Type="http://schemas.openxmlformats.org/officeDocument/2006/relationships/image" Target="../media/image27.png"/><Relationship Id="rId21" Type="http://schemas.openxmlformats.org/officeDocument/2006/relationships/image" Target="../media/image28.png"/><Relationship Id="rId22" Type="http://schemas.openxmlformats.org/officeDocument/2006/relationships/image" Target="../media/image29.png"/><Relationship Id="rId23" Type="http://schemas.openxmlformats.org/officeDocument/2006/relationships/image" Target="../media/image30.png"/><Relationship Id="rId24" Type="http://schemas.openxmlformats.org/officeDocument/2006/relationships/image" Target="../media/image31.png"/><Relationship Id="rId10" Type="http://schemas.openxmlformats.org/officeDocument/2006/relationships/image" Target="../media/image17.png"/><Relationship Id="rId11" Type="http://schemas.openxmlformats.org/officeDocument/2006/relationships/image" Target="../media/image18.emf"/><Relationship Id="rId12" Type="http://schemas.openxmlformats.org/officeDocument/2006/relationships/image" Target="../media/image19.png"/><Relationship Id="rId13" Type="http://schemas.openxmlformats.org/officeDocument/2006/relationships/image" Target="../media/image20.png"/><Relationship Id="rId14" Type="http://schemas.openxmlformats.org/officeDocument/2006/relationships/image" Target="../media/image21.png"/><Relationship Id="rId15" Type="http://schemas.openxmlformats.org/officeDocument/2006/relationships/image" Target="../media/image22.png"/><Relationship Id="rId16" Type="http://schemas.openxmlformats.org/officeDocument/2006/relationships/image" Target="../media/image23.png"/><Relationship Id="rId17" Type="http://schemas.openxmlformats.org/officeDocument/2006/relationships/image" Target="../media/image24.png"/><Relationship Id="rId18" Type="http://schemas.openxmlformats.org/officeDocument/2006/relationships/image" Target="../media/image25.png"/><Relationship Id="rId19"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6.png"/><Relationship Id="rId5" Type="http://schemas.microsoft.com/office/2007/relationships/hdphoto" Target="../media/hdphoto5.wdp"/><Relationship Id="rId6" Type="http://schemas.openxmlformats.org/officeDocument/2006/relationships/image" Target="../media/image117.png"/><Relationship Id="rId7" Type="http://schemas.openxmlformats.org/officeDocument/2006/relationships/image" Target="../media/image129.png"/><Relationship Id="rId1" Type="http://schemas.openxmlformats.org/officeDocument/2006/relationships/slideLayout" Target="../slideLayouts/slideLayout2.xml"/><Relationship Id="rId2" Type="http://schemas.openxmlformats.org/officeDocument/2006/relationships/image" Target="../media/image126.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3.png"/></Relationships>
</file>

<file path=ppt/slides/_rels/slide202.xml.rels><?xml version="1.0" encoding="UTF-8" standalone="yes"?>
<Relationships xmlns="http://schemas.openxmlformats.org/package/2006/relationships"><Relationship Id="rId3" Type="http://schemas.openxmlformats.org/officeDocument/2006/relationships/image" Target="../media/image424.emf"/><Relationship Id="rId4" Type="http://schemas.openxmlformats.org/officeDocument/2006/relationships/image" Target="../media/image423.png"/><Relationship Id="rId1" Type="http://schemas.openxmlformats.org/officeDocument/2006/relationships/slideLayout" Target="../slideLayouts/slideLayout9.xml"/><Relationship Id="rId2" Type="http://schemas.openxmlformats.org/officeDocument/2006/relationships/notesSlide" Target="../notesSlides/notesSlide2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25.png"/></Relationships>
</file>

<file path=ppt/slides/_rels/slide205.xml.rels><?xml version="1.0" encoding="UTF-8" standalone="yes"?>
<Relationships xmlns="http://schemas.openxmlformats.org/package/2006/relationships"><Relationship Id="rId3" Type="http://schemas.openxmlformats.org/officeDocument/2006/relationships/image" Target="../media/image425.png"/><Relationship Id="rId4" Type="http://schemas.openxmlformats.org/officeDocument/2006/relationships/image" Target="../media/image426.png"/><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7.xml.rels><?xml version="1.0" encoding="UTF-8" standalone="yes"?>
<Relationships xmlns="http://schemas.openxmlformats.org/package/2006/relationships"><Relationship Id="rId3" Type="http://schemas.openxmlformats.org/officeDocument/2006/relationships/image" Target="../media/image428.jpeg"/><Relationship Id="rId4" Type="http://schemas.openxmlformats.org/officeDocument/2006/relationships/image" Target="../media/image429.jpeg"/><Relationship Id="rId5" Type="http://schemas.openxmlformats.org/officeDocument/2006/relationships/image" Target="../media/image430.jpeg"/><Relationship Id="rId6" Type="http://schemas.openxmlformats.org/officeDocument/2006/relationships/image" Target="../media/image431.jpeg"/><Relationship Id="rId1" Type="http://schemas.openxmlformats.org/officeDocument/2006/relationships/slideLayout" Target="../slideLayouts/slideLayout18.xml"/><Relationship Id="rId2" Type="http://schemas.openxmlformats.org/officeDocument/2006/relationships/image" Target="../media/image427.jpe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32.png"/></Relationships>
</file>

<file path=ppt/slides/_rels/slide209.xml.rels><?xml version="1.0" encoding="UTF-8" standalone="yes"?>
<Relationships xmlns="http://schemas.openxmlformats.org/package/2006/relationships"><Relationship Id="rId3" Type="http://schemas.openxmlformats.org/officeDocument/2006/relationships/image" Target="../media/image432.png"/><Relationship Id="rId4" Type="http://schemas.openxmlformats.org/officeDocument/2006/relationships/image" Target="../media/image433.png"/><Relationship Id="rId5" Type="http://schemas.openxmlformats.org/officeDocument/2006/relationships/image" Target="../media/image434.png"/><Relationship Id="rId6" Type="http://schemas.openxmlformats.org/officeDocument/2006/relationships/image" Target="../media/image435.png"/><Relationship Id="rId1" Type="http://schemas.openxmlformats.org/officeDocument/2006/relationships/slideLayout" Target="../slideLayouts/slideLayout9.xml"/><Relationship Id="rId2" Type="http://schemas.openxmlformats.org/officeDocument/2006/relationships/notesSlide" Target="../notesSlides/notesSlide23.xml"/></Relationships>
</file>

<file path=ppt/slides/_rels/slide21.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12.png"/><Relationship Id="rId5" Type="http://schemas.openxmlformats.org/officeDocument/2006/relationships/image" Target="../media/image116.png"/><Relationship Id="rId6" Type="http://schemas.microsoft.com/office/2007/relationships/hdphoto" Target="../media/hdphoto5.wdp"/><Relationship Id="rId7" Type="http://schemas.openxmlformats.org/officeDocument/2006/relationships/image" Target="../media/image132.png"/><Relationship Id="rId1" Type="http://schemas.openxmlformats.org/officeDocument/2006/relationships/slideLayout" Target="../slideLayouts/slideLayout2.xml"/><Relationship Id="rId2" Type="http://schemas.openxmlformats.org/officeDocument/2006/relationships/image" Target="../media/image130.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36.png"/></Relationships>
</file>

<file path=ppt/slides/_rels/slide213.xml.rels><?xml version="1.0" encoding="UTF-8" standalone="yes"?>
<Relationships xmlns="http://schemas.openxmlformats.org/package/2006/relationships"><Relationship Id="rId3" Type="http://schemas.openxmlformats.org/officeDocument/2006/relationships/image" Target="../media/image436.png"/><Relationship Id="rId4" Type="http://schemas.openxmlformats.org/officeDocument/2006/relationships/image" Target="../media/image437.png"/><Relationship Id="rId5" Type="http://schemas.openxmlformats.org/officeDocument/2006/relationships/image" Target="../media/image435.png"/><Relationship Id="rId6" Type="http://schemas.openxmlformats.org/officeDocument/2006/relationships/image" Target="../media/image438.png"/><Relationship Id="rId7" Type="http://schemas.openxmlformats.org/officeDocument/2006/relationships/image" Target="../media/image439.png"/><Relationship Id="rId1" Type="http://schemas.openxmlformats.org/officeDocument/2006/relationships/slideLayout" Target="../slideLayouts/slideLayout9.xml"/><Relationship Id="rId2" Type="http://schemas.openxmlformats.org/officeDocument/2006/relationships/notesSlide" Target="../notesSlides/notesSlide24.xml"/></Relationships>
</file>

<file path=ppt/slides/_rels/slide214.xml.rels><?xml version="1.0" encoding="UTF-8" standalone="yes"?>
<Relationships xmlns="http://schemas.openxmlformats.org/package/2006/relationships"><Relationship Id="rId3" Type="http://schemas.openxmlformats.org/officeDocument/2006/relationships/image" Target="../media/image441.jpeg"/><Relationship Id="rId4" Type="http://schemas.openxmlformats.org/officeDocument/2006/relationships/image" Target="../media/image442.jpeg"/><Relationship Id="rId5" Type="http://schemas.openxmlformats.org/officeDocument/2006/relationships/image" Target="../media/image443.jpeg"/><Relationship Id="rId1" Type="http://schemas.openxmlformats.org/officeDocument/2006/relationships/slideLayout" Target="../slideLayouts/slideLayout18.xml"/><Relationship Id="rId2" Type="http://schemas.openxmlformats.org/officeDocument/2006/relationships/image" Target="../media/image440.jpe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44.pn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4.png"/><Relationship Id="rId3" Type="http://schemas.openxmlformats.org/officeDocument/2006/relationships/image" Target="../media/image445.png"/></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image" Target="../media/image112.png"/><Relationship Id="rId5" Type="http://schemas.openxmlformats.org/officeDocument/2006/relationships/image" Target="../media/image116.png"/><Relationship Id="rId6" Type="http://schemas.microsoft.com/office/2007/relationships/hdphoto" Target="../media/hdphoto5.wdp"/><Relationship Id="rId7"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33.pn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6.png"/></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18.png"/><Relationship Id="rId5" Type="http://schemas.openxmlformats.org/officeDocument/2006/relationships/image" Target="../media/image112.png"/><Relationship Id="rId6" Type="http://schemas.openxmlformats.org/officeDocument/2006/relationships/image" Target="../media/image116.png"/><Relationship Id="rId7"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24.xml.rels><?xml version="1.0" encoding="UTF-8" standalone="yes"?>
<Relationships xmlns="http://schemas.openxmlformats.org/package/2006/relationships"><Relationship Id="rId3" Type="http://schemas.openxmlformats.org/officeDocument/2006/relationships/image" Target="../media/image138.png"/><Relationship Id="rId4" Type="http://schemas.openxmlformats.org/officeDocument/2006/relationships/image" Target="../media/image112.png"/><Relationship Id="rId5" Type="http://schemas.openxmlformats.org/officeDocument/2006/relationships/image" Target="../media/image139.png"/><Relationship Id="rId6" Type="http://schemas.microsoft.com/office/2007/relationships/hdphoto" Target="../media/hdphoto6.wdp"/><Relationship Id="rId1" Type="http://schemas.openxmlformats.org/officeDocument/2006/relationships/slideLayout" Target="../slideLayouts/slideLayout2.xml"/><Relationship Id="rId2" Type="http://schemas.openxmlformats.org/officeDocument/2006/relationships/image" Target="../media/image137.png"/></Relationships>
</file>

<file path=ppt/slides/_rels/slide25.xml.rels><?xml version="1.0" encoding="UTF-8" standalone="yes"?>
<Relationships xmlns="http://schemas.openxmlformats.org/package/2006/relationships"><Relationship Id="rId3" Type="http://schemas.openxmlformats.org/officeDocument/2006/relationships/image" Target="../media/image141.png"/><Relationship Id="rId4" Type="http://schemas.openxmlformats.org/officeDocument/2006/relationships/image" Target="../media/image112.png"/><Relationship Id="rId5" Type="http://schemas.openxmlformats.org/officeDocument/2006/relationships/image" Target="../media/image121.png"/><Relationship Id="rId6" Type="http://schemas.openxmlformats.org/officeDocument/2006/relationships/image" Target="../media/image117.png"/><Relationship Id="rId7" Type="http://schemas.openxmlformats.org/officeDocument/2006/relationships/image" Target="../media/image139.png"/><Relationship Id="rId8" Type="http://schemas.microsoft.com/office/2007/relationships/hdphoto" Target="../media/hdphoto7.wdp"/><Relationship Id="rId1" Type="http://schemas.openxmlformats.org/officeDocument/2006/relationships/slideLayout" Target="../slideLayouts/slideLayout2.xml"/><Relationship Id="rId2" Type="http://schemas.openxmlformats.org/officeDocument/2006/relationships/image" Target="../media/image140.png"/></Relationships>
</file>

<file path=ppt/slides/_rels/slide26.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43.png"/><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27.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image" Target="../media/image112.png"/><Relationship Id="rId5" Type="http://schemas.openxmlformats.org/officeDocument/2006/relationships/image" Target="../media/image116.png"/><Relationship Id="rId6" Type="http://schemas.microsoft.com/office/2007/relationships/hdphoto" Target="../media/hdphoto5.wdp"/><Relationship Id="rId7" Type="http://schemas.openxmlformats.org/officeDocument/2006/relationships/image" Target="../media/image144.png"/><Relationship Id="rId8"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33.png"/></Relationships>
</file>

<file path=ppt/slides/_rels/slide28.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18.png"/><Relationship Id="rId5" Type="http://schemas.openxmlformats.org/officeDocument/2006/relationships/image" Target="../media/image112.png"/><Relationship Id="rId6" Type="http://schemas.openxmlformats.org/officeDocument/2006/relationships/image" Target="../media/image116.png"/><Relationship Id="rId7" Type="http://schemas.microsoft.com/office/2007/relationships/hdphoto" Target="../media/hdphoto5.wdp"/><Relationship Id="rId8" Type="http://schemas.openxmlformats.org/officeDocument/2006/relationships/image" Target="../media/image144.png"/><Relationship Id="rId9"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29.xml.rels><?xml version="1.0" encoding="UTF-8" standalone="yes"?>
<Relationships xmlns="http://schemas.openxmlformats.org/package/2006/relationships"><Relationship Id="rId3" Type="http://schemas.openxmlformats.org/officeDocument/2006/relationships/image" Target="../media/image145.png"/><Relationship Id="rId4" Type="http://schemas.openxmlformats.org/officeDocument/2006/relationships/image" Target="../media/image146.png"/><Relationship Id="rId5" Type="http://schemas.openxmlformats.org/officeDocument/2006/relationships/image" Target="../media/image143.png"/><Relationship Id="rId6"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image" Target="../media/image112.png"/></Relationships>
</file>

<file path=ppt/slides/_rels/slide3.xml.rels><?xml version="1.0" encoding="UTF-8" standalone="yes"?>
<Relationships xmlns="http://schemas.openxmlformats.org/package/2006/relationships"><Relationship Id="rId20" Type="http://schemas.openxmlformats.org/officeDocument/2006/relationships/image" Target="../media/image50.png"/><Relationship Id="rId21" Type="http://schemas.openxmlformats.org/officeDocument/2006/relationships/image" Target="../media/image51.png"/><Relationship Id="rId22" Type="http://schemas.openxmlformats.org/officeDocument/2006/relationships/image" Target="../media/image52.png"/><Relationship Id="rId23" Type="http://schemas.openxmlformats.org/officeDocument/2006/relationships/image" Target="../media/image53.png"/><Relationship Id="rId24" Type="http://schemas.openxmlformats.org/officeDocument/2006/relationships/image" Target="../media/image54.png"/><Relationship Id="rId25" Type="http://schemas.openxmlformats.org/officeDocument/2006/relationships/image" Target="../media/image55.png"/><Relationship Id="rId26" Type="http://schemas.openxmlformats.org/officeDocument/2006/relationships/image" Target="../media/image56.png"/><Relationship Id="rId27" Type="http://schemas.openxmlformats.org/officeDocument/2006/relationships/image" Target="../media/image57.png"/><Relationship Id="rId28" Type="http://schemas.openxmlformats.org/officeDocument/2006/relationships/image" Target="../media/image58.png"/><Relationship Id="rId29" Type="http://schemas.openxmlformats.org/officeDocument/2006/relationships/image" Target="../media/image59.png"/><Relationship Id="rId1" Type="http://schemas.openxmlformats.org/officeDocument/2006/relationships/slideLayout" Target="../slideLayouts/slideLayout16.xml"/><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30" Type="http://schemas.openxmlformats.org/officeDocument/2006/relationships/image" Target="../media/image60.png"/><Relationship Id="rId31" Type="http://schemas.openxmlformats.org/officeDocument/2006/relationships/image" Target="../media/image61.png"/><Relationship Id="rId32" Type="http://schemas.openxmlformats.org/officeDocument/2006/relationships/image" Target="../media/image62.png"/><Relationship Id="rId9" Type="http://schemas.openxmlformats.org/officeDocument/2006/relationships/image" Target="../media/image39.png"/><Relationship Id="rId6" Type="http://schemas.openxmlformats.org/officeDocument/2006/relationships/image" Target="../media/image36.png"/><Relationship Id="rId7" Type="http://schemas.openxmlformats.org/officeDocument/2006/relationships/image" Target="../media/image37.png"/><Relationship Id="rId8" Type="http://schemas.openxmlformats.org/officeDocument/2006/relationships/image" Target="../media/image38.png"/><Relationship Id="rId33" Type="http://schemas.openxmlformats.org/officeDocument/2006/relationships/image" Target="../media/image63.png"/><Relationship Id="rId34" Type="http://schemas.openxmlformats.org/officeDocument/2006/relationships/image" Target="../media/image64.png"/><Relationship Id="rId10" Type="http://schemas.openxmlformats.org/officeDocument/2006/relationships/image" Target="../media/image40.png"/><Relationship Id="rId11" Type="http://schemas.openxmlformats.org/officeDocument/2006/relationships/image" Target="../media/image41.png"/><Relationship Id="rId12" Type="http://schemas.openxmlformats.org/officeDocument/2006/relationships/image" Target="../media/image42.png"/><Relationship Id="rId13" Type="http://schemas.openxmlformats.org/officeDocument/2006/relationships/image" Target="../media/image43.png"/><Relationship Id="rId14" Type="http://schemas.openxmlformats.org/officeDocument/2006/relationships/image" Target="../media/image44.png"/><Relationship Id="rId15" Type="http://schemas.openxmlformats.org/officeDocument/2006/relationships/image" Target="../media/image45.png"/><Relationship Id="rId16" Type="http://schemas.openxmlformats.org/officeDocument/2006/relationships/image" Target="../media/image46.png"/><Relationship Id="rId17" Type="http://schemas.openxmlformats.org/officeDocument/2006/relationships/image" Target="../media/image47.png"/><Relationship Id="rId18" Type="http://schemas.openxmlformats.org/officeDocument/2006/relationships/image" Target="../media/image48.png"/><Relationship Id="rId19" Type="http://schemas.openxmlformats.org/officeDocument/2006/relationships/image" Target="../media/image49.png"/></Relationships>
</file>

<file path=ppt/slides/_rels/slide30.xml.rels><?xml version="1.0" encoding="UTF-8" standalone="yes"?>
<Relationships xmlns="http://schemas.openxmlformats.org/package/2006/relationships"><Relationship Id="rId3" Type="http://schemas.openxmlformats.org/officeDocument/2006/relationships/image" Target="../media/image148.png"/><Relationship Id="rId4" Type="http://schemas.openxmlformats.org/officeDocument/2006/relationships/image" Target="../media/image118.png"/><Relationship Id="rId5" Type="http://schemas.openxmlformats.org/officeDocument/2006/relationships/image" Target="../media/image123.png"/><Relationship Id="rId6" Type="http://schemas.openxmlformats.org/officeDocument/2006/relationships/image" Target="../media/image116.png"/><Relationship Id="rId7" Type="http://schemas.microsoft.com/office/2007/relationships/hdphoto" Target="../media/hdphoto5.wdp"/><Relationship Id="rId8"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47.png"/></Relationships>
</file>

<file path=ppt/slides/_rels/slide31.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18.png"/><Relationship Id="rId5" Type="http://schemas.openxmlformats.org/officeDocument/2006/relationships/image" Target="../media/image116.png"/><Relationship Id="rId6" Type="http://schemas.microsoft.com/office/2007/relationships/hdphoto" Target="../media/hdphoto5.wdp"/><Relationship Id="rId7" Type="http://schemas.openxmlformats.org/officeDocument/2006/relationships/image" Target="../media/image151.png"/><Relationship Id="rId8"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49.png"/></Relationships>
</file>

<file path=ppt/slides/_rels/slide32.xml.rels><?xml version="1.0" encoding="UTF-8" standalone="yes"?>
<Relationships xmlns="http://schemas.openxmlformats.org/package/2006/relationships"><Relationship Id="rId11" Type="http://schemas.openxmlformats.org/officeDocument/2006/relationships/image" Target="../media/image159.png"/><Relationship Id="rId12" Type="http://schemas.openxmlformats.org/officeDocument/2006/relationships/image" Target="../media/image160.png"/><Relationship Id="rId13" Type="http://schemas.openxmlformats.org/officeDocument/2006/relationships/image" Target="../media/image95.png"/><Relationship Id="rId14" Type="http://schemas.openxmlformats.org/officeDocument/2006/relationships/image" Target="../media/image96.png"/><Relationship Id="rId15" Type="http://schemas.openxmlformats.org/officeDocument/2006/relationships/image" Target="../media/image97.png"/><Relationship Id="rId1" Type="http://schemas.openxmlformats.org/officeDocument/2006/relationships/slideLayout" Target="../slideLayouts/slideLayout9.xml"/><Relationship Id="rId2" Type="http://schemas.openxmlformats.org/officeDocument/2006/relationships/image" Target="../media/image152.png"/><Relationship Id="rId3" Type="http://schemas.openxmlformats.org/officeDocument/2006/relationships/image" Target="../media/image153.png"/><Relationship Id="rId4" Type="http://schemas.openxmlformats.org/officeDocument/2006/relationships/image" Target="../media/image154.jpeg"/><Relationship Id="rId5" Type="http://schemas.openxmlformats.org/officeDocument/2006/relationships/image" Target="../media/image155.png"/><Relationship Id="rId6" Type="http://schemas.openxmlformats.org/officeDocument/2006/relationships/image" Target="../media/image156.png"/><Relationship Id="rId7" Type="http://schemas.openxmlformats.org/officeDocument/2006/relationships/image" Target="../media/image157.png"/><Relationship Id="rId8" Type="http://schemas.openxmlformats.org/officeDocument/2006/relationships/image" Target="../media/image65.png"/><Relationship Id="rId9" Type="http://schemas.openxmlformats.org/officeDocument/2006/relationships/image" Target="../media/image99.png"/><Relationship Id="rId10" Type="http://schemas.openxmlformats.org/officeDocument/2006/relationships/image" Target="../media/image15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62.png"/><Relationship Id="rId5" Type="http://schemas.openxmlformats.org/officeDocument/2006/relationships/image" Target="../media/image163.png"/><Relationship Id="rId6" Type="http://schemas.microsoft.com/office/2007/relationships/hdphoto" Target="../media/hdphoto8.wdp"/><Relationship Id="rId7"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61.png"/></Relationships>
</file>

<file path=ppt/slides/_rels/slide37.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63.png"/><Relationship Id="rId5" Type="http://schemas.microsoft.com/office/2007/relationships/hdphoto" Target="../media/hdphoto9.wdp"/><Relationship Id="rId6"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64.png"/></Relationships>
</file>

<file path=ppt/slides/_rels/slide38.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23.png"/><Relationship Id="rId5" Type="http://schemas.openxmlformats.org/officeDocument/2006/relationships/image" Target="../media/image163.png"/><Relationship Id="rId6" Type="http://schemas.microsoft.com/office/2007/relationships/hdphoto" Target="../media/hdphoto10.wdp"/><Relationship Id="rId7"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65.png"/></Relationships>
</file>

<file path=ppt/slides/_rels/slide39.xml.rels><?xml version="1.0" encoding="UTF-8" standalone="yes"?>
<Relationships xmlns="http://schemas.openxmlformats.org/package/2006/relationships"><Relationship Id="rId3" Type="http://schemas.openxmlformats.org/officeDocument/2006/relationships/image" Target="../media/image163.png"/><Relationship Id="rId4" Type="http://schemas.microsoft.com/office/2007/relationships/hdphoto" Target="../media/hdphoto9.wdp"/><Relationship Id="rId5" Type="http://schemas.openxmlformats.org/officeDocument/2006/relationships/image" Target="../media/image166.png"/><Relationship Id="rId6" Type="http://schemas.openxmlformats.org/officeDocument/2006/relationships/image" Target="../media/image118.png"/><Relationship Id="rId7" Type="http://schemas.openxmlformats.org/officeDocument/2006/relationships/image" Target="../media/image167.png"/><Relationship Id="rId8"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9.jpeg"/><Relationship Id="rId4" Type="http://schemas.openxmlformats.org/officeDocument/2006/relationships/image" Target="../media/image151.png"/><Relationship Id="rId5" Type="http://schemas.openxmlformats.org/officeDocument/2006/relationships/image" Target="../media/image132.png"/><Relationship Id="rId1" Type="http://schemas.openxmlformats.org/officeDocument/2006/relationships/slideLayout" Target="../slideLayouts/slideLayout2.xml"/><Relationship Id="rId2" Type="http://schemas.openxmlformats.org/officeDocument/2006/relationships/image" Target="../media/image168.jpeg"/></Relationships>
</file>

<file path=ppt/slides/_rels/slide41.xml.rels><?xml version="1.0" encoding="UTF-8" standalone="yes"?>
<Relationships xmlns="http://schemas.openxmlformats.org/package/2006/relationships"><Relationship Id="rId3" Type="http://schemas.openxmlformats.org/officeDocument/2006/relationships/image" Target="../media/image171.png"/><Relationship Id="rId4" Type="http://schemas.microsoft.com/office/2007/relationships/hdphoto" Target="../media/hdphoto11.wdp"/><Relationship Id="rId5" Type="http://schemas.openxmlformats.org/officeDocument/2006/relationships/image" Target="../media/image163.png"/><Relationship Id="rId6" Type="http://schemas.microsoft.com/office/2007/relationships/hdphoto" Target="../media/hdphoto9.wdp"/><Relationship Id="rId7" Type="http://schemas.openxmlformats.org/officeDocument/2006/relationships/image" Target="../media/image123.png"/><Relationship Id="rId8" Type="http://schemas.openxmlformats.org/officeDocument/2006/relationships/image" Target="../media/image124.png"/><Relationship Id="rId9"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170.png"/></Relationships>
</file>

<file path=ppt/slides/_rels/slide42.xml.rels><?xml version="1.0" encoding="UTF-8" standalone="yes"?>
<Relationships xmlns="http://schemas.openxmlformats.org/package/2006/relationships"><Relationship Id="rId11" Type="http://schemas.openxmlformats.org/officeDocument/2006/relationships/image" Target="../media/image175.png"/><Relationship Id="rId12"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173.png"/><Relationship Id="rId3" Type="http://schemas.openxmlformats.org/officeDocument/2006/relationships/image" Target="../media/image174.png"/><Relationship Id="rId4" Type="http://schemas.openxmlformats.org/officeDocument/2006/relationships/image" Target="../media/image171.png"/><Relationship Id="rId5" Type="http://schemas.microsoft.com/office/2007/relationships/hdphoto" Target="../media/hdphoto12.wdp"/><Relationship Id="rId6" Type="http://schemas.openxmlformats.org/officeDocument/2006/relationships/image" Target="../media/image163.png"/><Relationship Id="rId7" Type="http://schemas.microsoft.com/office/2007/relationships/hdphoto" Target="../media/hdphoto9.wdp"/><Relationship Id="rId8" Type="http://schemas.openxmlformats.org/officeDocument/2006/relationships/image" Target="../media/image123.png"/><Relationship Id="rId9" Type="http://schemas.openxmlformats.org/officeDocument/2006/relationships/image" Target="../media/image118.png"/><Relationship Id="rId10" Type="http://schemas.openxmlformats.org/officeDocument/2006/relationships/image" Target="../media/image124.png"/></Relationships>
</file>

<file path=ppt/slides/_rels/slide43.xml.rels><?xml version="1.0" encoding="UTF-8" standalone="yes"?>
<Relationships xmlns="http://schemas.openxmlformats.org/package/2006/relationships"><Relationship Id="rId3" Type="http://schemas.openxmlformats.org/officeDocument/2006/relationships/image" Target="../media/image171.png"/><Relationship Id="rId4" Type="http://schemas.microsoft.com/office/2007/relationships/hdphoto" Target="../media/hdphoto12.wdp"/><Relationship Id="rId5" Type="http://schemas.openxmlformats.org/officeDocument/2006/relationships/image" Target="../media/image163.png"/><Relationship Id="rId6" Type="http://schemas.microsoft.com/office/2007/relationships/hdphoto" Target="../media/hdphoto13.wdp"/><Relationship Id="rId7" Type="http://schemas.openxmlformats.org/officeDocument/2006/relationships/image" Target="../media/image124.png"/><Relationship Id="rId8" Type="http://schemas.openxmlformats.org/officeDocument/2006/relationships/image" Target="../media/image123.png"/><Relationship Id="rId9" Type="http://schemas.openxmlformats.org/officeDocument/2006/relationships/image" Target="../media/image175.png"/><Relationship Id="rId10"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176.png"/></Relationships>
</file>

<file path=ppt/slides/_rels/slide44.xml.rels><?xml version="1.0" encoding="UTF-8" standalone="yes"?>
<Relationships xmlns="http://schemas.openxmlformats.org/package/2006/relationships"><Relationship Id="rId11" Type="http://schemas.openxmlformats.org/officeDocument/2006/relationships/image" Target="../media/image175.png"/><Relationship Id="rId12"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177.png"/><Relationship Id="rId3" Type="http://schemas.openxmlformats.org/officeDocument/2006/relationships/image" Target="../media/image178.png"/><Relationship Id="rId4" Type="http://schemas.openxmlformats.org/officeDocument/2006/relationships/image" Target="../media/image171.png"/><Relationship Id="rId5" Type="http://schemas.microsoft.com/office/2007/relationships/hdphoto" Target="../media/hdphoto12.wdp"/><Relationship Id="rId6" Type="http://schemas.openxmlformats.org/officeDocument/2006/relationships/image" Target="../media/image163.png"/><Relationship Id="rId7" Type="http://schemas.microsoft.com/office/2007/relationships/hdphoto" Target="../media/hdphoto9.wdp"/><Relationship Id="rId8" Type="http://schemas.openxmlformats.org/officeDocument/2006/relationships/image" Target="../media/image124.png"/><Relationship Id="rId9" Type="http://schemas.openxmlformats.org/officeDocument/2006/relationships/image" Target="../media/image118.png"/><Relationship Id="rId10" Type="http://schemas.openxmlformats.org/officeDocument/2006/relationships/image" Target="../media/image123.png"/></Relationships>
</file>

<file path=ppt/slides/_rels/slide45.xml.rels><?xml version="1.0" encoding="UTF-8" standalone="yes"?>
<Relationships xmlns="http://schemas.openxmlformats.org/package/2006/relationships"><Relationship Id="rId3" Type="http://schemas.openxmlformats.org/officeDocument/2006/relationships/image" Target="../media/image171.png"/><Relationship Id="rId4" Type="http://schemas.microsoft.com/office/2007/relationships/hdphoto" Target="../media/hdphoto14.wdp"/><Relationship Id="rId5" Type="http://schemas.openxmlformats.org/officeDocument/2006/relationships/image" Target="../media/image163.png"/><Relationship Id="rId6" Type="http://schemas.microsoft.com/office/2007/relationships/hdphoto" Target="../media/hdphoto9.wdp"/><Relationship Id="rId7" Type="http://schemas.openxmlformats.org/officeDocument/2006/relationships/image" Target="../media/image124.png"/><Relationship Id="rId8" Type="http://schemas.openxmlformats.org/officeDocument/2006/relationships/image" Target="../media/image118.png"/><Relationship Id="rId9" Type="http://schemas.openxmlformats.org/officeDocument/2006/relationships/image" Target="../media/image175.png"/><Relationship Id="rId10" Type="http://schemas.openxmlformats.org/officeDocument/2006/relationships/image" Target="../media/image151.png"/><Relationship Id="rId11"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179.png"/></Relationships>
</file>

<file path=ppt/slides/_rels/slide46.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75.png"/><Relationship Id="rId5" Type="http://schemas.openxmlformats.org/officeDocument/2006/relationships/image" Target="../media/image124.png"/><Relationship Id="rId6" Type="http://schemas.openxmlformats.org/officeDocument/2006/relationships/image" Target="../media/image163.png"/><Relationship Id="rId7" Type="http://schemas.microsoft.com/office/2007/relationships/hdphoto" Target="../media/hdphoto9.wdp"/><Relationship Id="rId8" Type="http://schemas.openxmlformats.org/officeDocument/2006/relationships/image" Target="../media/image181.png"/><Relationship Id="rId9" Type="http://schemas.microsoft.com/office/2007/relationships/hdphoto" Target="../media/hdphoto15.wdp"/><Relationship Id="rId10" Type="http://schemas.openxmlformats.org/officeDocument/2006/relationships/image" Target="../media/image182.png"/><Relationship Id="rId1" Type="http://schemas.openxmlformats.org/officeDocument/2006/relationships/slideLayout" Target="../slideLayouts/slideLayout9.xml"/><Relationship Id="rId2" Type="http://schemas.openxmlformats.org/officeDocument/2006/relationships/image" Target="../media/image180.png"/></Relationships>
</file>

<file path=ppt/slides/_rels/slide47.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75.png"/><Relationship Id="rId5" Type="http://schemas.openxmlformats.org/officeDocument/2006/relationships/image" Target="../media/image124.png"/><Relationship Id="rId6" Type="http://schemas.openxmlformats.org/officeDocument/2006/relationships/image" Target="../media/image163.png"/><Relationship Id="rId7" Type="http://schemas.microsoft.com/office/2007/relationships/hdphoto" Target="../media/hdphoto9.wdp"/><Relationship Id="rId8" Type="http://schemas.openxmlformats.org/officeDocument/2006/relationships/image" Target="../media/image181.png"/><Relationship Id="rId9" Type="http://schemas.microsoft.com/office/2007/relationships/hdphoto" Target="../media/hdphoto16.wdp"/><Relationship Id="rId1" Type="http://schemas.openxmlformats.org/officeDocument/2006/relationships/slideLayout" Target="../slideLayouts/slideLayout2.xml"/><Relationship Id="rId2" Type="http://schemas.openxmlformats.org/officeDocument/2006/relationships/image" Target="../media/image183.png"/></Relationships>
</file>

<file path=ppt/slides/_rels/slide48.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75.png"/><Relationship Id="rId5" Type="http://schemas.openxmlformats.org/officeDocument/2006/relationships/image" Target="../media/image124.png"/><Relationship Id="rId6" Type="http://schemas.openxmlformats.org/officeDocument/2006/relationships/image" Target="../media/image163.png"/><Relationship Id="rId7" Type="http://schemas.microsoft.com/office/2007/relationships/hdphoto" Target="../media/hdphoto9.wdp"/><Relationship Id="rId8" Type="http://schemas.openxmlformats.org/officeDocument/2006/relationships/image" Target="../media/image181.png"/><Relationship Id="rId9" Type="http://schemas.microsoft.com/office/2007/relationships/hdphoto" Target="../media/hdphoto15.wdp"/><Relationship Id="rId10" Type="http://schemas.openxmlformats.org/officeDocument/2006/relationships/image" Target="../media/image182.png"/><Relationship Id="rId1" Type="http://schemas.openxmlformats.org/officeDocument/2006/relationships/slideLayout" Target="../slideLayouts/slideLayout9.xml"/><Relationship Id="rId2" Type="http://schemas.openxmlformats.org/officeDocument/2006/relationships/image" Target="../media/image184.png"/></Relationships>
</file>

<file path=ppt/slides/_rels/slide49.xml.rels><?xml version="1.0" encoding="UTF-8" standalone="yes"?>
<Relationships xmlns="http://schemas.openxmlformats.org/package/2006/relationships"><Relationship Id="rId3" Type="http://schemas.openxmlformats.org/officeDocument/2006/relationships/image" Target="../media/image186.png"/><Relationship Id="rId4" Type="http://schemas.openxmlformats.org/officeDocument/2006/relationships/image" Target="../media/image123.png"/><Relationship Id="rId5" Type="http://schemas.openxmlformats.org/officeDocument/2006/relationships/image" Target="../media/image124.png"/><Relationship Id="rId6" Type="http://schemas.openxmlformats.org/officeDocument/2006/relationships/image" Target="../media/image163.png"/><Relationship Id="rId7" Type="http://schemas.microsoft.com/office/2007/relationships/hdphoto" Target="../media/hdphoto9.wdp"/><Relationship Id="rId8" Type="http://schemas.openxmlformats.org/officeDocument/2006/relationships/image" Target="../media/image187.png"/><Relationship Id="rId9" Type="http://schemas.openxmlformats.org/officeDocument/2006/relationships/image" Target="../media/image181.png"/><Relationship Id="rId10" Type="http://schemas.microsoft.com/office/2007/relationships/hdphoto" Target="../media/hdphoto16.wdp"/><Relationship Id="rId11"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18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5.png"/></Relationships>
</file>

<file path=ppt/slides/_rels/slide50.xml.rels><?xml version="1.0" encoding="UTF-8" standalone="yes"?>
<Relationships xmlns="http://schemas.openxmlformats.org/package/2006/relationships"><Relationship Id="rId11" Type="http://schemas.openxmlformats.org/officeDocument/2006/relationships/image" Target="../media/image191.png"/><Relationship Id="rId12" Type="http://schemas.openxmlformats.org/officeDocument/2006/relationships/image" Target="../media/image192.png"/><Relationship Id="rId1" Type="http://schemas.openxmlformats.org/officeDocument/2006/relationships/slideLayout" Target="../slideLayouts/slideLayout2.xml"/><Relationship Id="rId2" Type="http://schemas.openxmlformats.org/officeDocument/2006/relationships/image" Target="../media/image188.png"/><Relationship Id="rId3" Type="http://schemas.openxmlformats.org/officeDocument/2006/relationships/image" Target="../media/image123.png"/><Relationship Id="rId4" Type="http://schemas.openxmlformats.org/officeDocument/2006/relationships/image" Target="../media/image175.png"/><Relationship Id="rId5" Type="http://schemas.openxmlformats.org/officeDocument/2006/relationships/image" Target="../media/image163.png"/><Relationship Id="rId6" Type="http://schemas.microsoft.com/office/2007/relationships/hdphoto" Target="../media/hdphoto17.wdp"/><Relationship Id="rId7" Type="http://schemas.openxmlformats.org/officeDocument/2006/relationships/image" Target="../media/image189.png"/><Relationship Id="rId8" Type="http://schemas.openxmlformats.org/officeDocument/2006/relationships/image" Target="../media/image162.png"/><Relationship Id="rId9" Type="http://schemas.openxmlformats.org/officeDocument/2006/relationships/image" Target="../media/image190.png"/><Relationship Id="rId10" Type="http://schemas.microsoft.com/office/2007/relationships/hdphoto" Target="../media/hdphoto18.wdp"/></Relationships>
</file>

<file path=ppt/slides/_rels/slide51.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63.png"/><Relationship Id="rId5" Type="http://schemas.microsoft.com/office/2007/relationships/hdphoto" Target="../media/hdphoto9.wdp"/><Relationship Id="rId6" Type="http://schemas.openxmlformats.org/officeDocument/2006/relationships/image" Target="../media/image187.png"/><Relationship Id="rId7" Type="http://schemas.openxmlformats.org/officeDocument/2006/relationships/image" Target="../media/image194.png"/><Relationship Id="rId8" Type="http://schemas.openxmlformats.org/officeDocument/2006/relationships/image" Target="../media/image181.png"/><Relationship Id="rId9" Type="http://schemas.microsoft.com/office/2007/relationships/hdphoto" Target="../media/hdphoto16.wdp"/><Relationship Id="rId10" Type="http://schemas.openxmlformats.org/officeDocument/2006/relationships/image" Target="../media/image195.png"/><Relationship Id="rId1" Type="http://schemas.openxmlformats.org/officeDocument/2006/relationships/slideLayout" Target="../slideLayouts/slideLayout2.xml"/><Relationship Id="rId2" Type="http://schemas.openxmlformats.org/officeDocument/2006/relationships/image" Target="../media/image193.png"/></Relationships>
</file>

<file path=ppt/slides/_rels/slide52.xml.rels><?xml version="1.0" encoding="UTF-8" standalone="yes"?>
<Relationships xmlns="http://schemas.openxmlformats.org/package/2006/relationships"><Relationship Id="rId11" Type="http://schemas.openxmlformats.org/officeDocument/2006/relationships/image" Target="../media/image203.png"/><Relationship Id="rId12" Type="http://schemas.openxmlformats.org/officeDocument/2006/relationships/image" Target="../media/image96.png"/><Relationship Id="rId13" Type="http://schemas.openxmlformats.org/officeDocument/2006/relationships/image" Target="../media/image97.png"/><Relationship Id="rId1" Type="http://schemas.openxmlformats.org/officeDocument/2006/relationships/slideLayout" Target="../slideLayouts/slideLayout9.xml"/><Relationship Id="rId2" Type="http://schemas.openxmlformats.org/officeDocument/2006/relationships/image" Target="../media/image196.png"/><Relationship Id="rId3" Type="http://schemas.openxmlformats.org/officeDocument/2006/relationships/image" Target="../media/image197.png"/><Relationship Id="rId4" Type="http://schemas.openxmlformats.org/officeDocument/2006/relationships/image" Target="../media/image65.png"/><Relationship Id="rId5" Type="http://schemas.openxmlformats.org/officeDocument/2006/relationships/image" Target="../media/image198.jpeg"/><Relationship Id="rId6" Type="http://schemas.openxmlformats.org/officeDocument/2006/relationships/image" Target="../media/image199.png"/><Relationship Id="rId7" Type="http://schemas.openxmlformats.org/officeDocument/2006/relationships/image" Target="../media/image99.png"/><Relationship Id="rId8" Type="http://schemas.openxmlformats.org/officeDocument/2006/relationships/image" Target="../media/image200.jpeg"/><Relationship Id="rId9" Type="http://schemas.openxmlformats.org/officeDocument/2006/relationships/image" Target="../media/image201.png"/><Relationship Id="rId10" Type="http://schemas.openxmlformats.org/officeDocument/2006/relationships/image" Target="../media/image20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1" Type="http://schemas.openxmlformats.org/officeDocument/2006/relationships/image" Target="../media/image194.png"/><Relationship Id="rId12" Type="http://schemas.openxmlformats.org/officeDocument/2006/relationships/image" Target="../media/image192.png"/><Relationship Id="rId13"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image" Target="../media/image190.png"/><Relationship Id="rId3" Type="http://schemas.microsoft.com/office/2007/relationships/hdphoto" Target="../media/hdphoto19.wdp"/><Relationship Id="rId4" Type="http://schemas.openxmlformats.org/officeDocument/2006/relationships/image" Target="../media/image204.png"/><Relationship Id="rId5" Type="http://schemas.openxmlformats.org/officeDocument/2006/relationships/image" Target="../media/image151.png"/><Relationship Id="rId6" Type="http://schemas.openxmlformats.org/officeDocument/2006/relationships/image" Target="../media/image187.png"/><Relationship Id="rId7" Type="http://schemas.openxmlformats.org/officeDocument/2006/relationships/image" Target="../media/image163.png"/><Relationship Id="rId8" Type="http://schemas.microsoft.com/office/2007/relationships/hdphoto" Target="../media/hdphoto20.wdp"/><Relationship Id="rId9" Type="http://schemas.openxmlformats.org/officeDocument/2006/relationships/image" Target="../media/image189.png"/><Relationship Id="rId10" Type="http://schemas.openxmlformats.org/officeDocument/2006/relationships/image" Target="../media/image162.png"/></Relationships>
</file>

<file path=ppt/slides/_rels/slide57.xml.rels><?xml version="1.0" encoding="UTF-8" standalone="yes"?>
<Relationships xmlns="http://schemas.openxmlformats.org/package/2006/relationships"><Relationship Id="rId3" Type="http://schemas.openxmlformats.org/officeDocument/2006/relationships/image" Target="../media/image205.png"/><Relationship Id="rId4" Type="http://schemas.openxmlformats.org/officeDocument/2006/relationships/image" Target="../media/image151.png"/><Relationship Id="rId5" Type="http://schemas.openxmlformats.org/officeDocument/2006/relationships/image" Target="../media/image187.png"/><Relationship Id="rId6" Type="http://schemas.openxmlformats.org/officeDocument/2006/relationships/image" Target="../media/image194.png"/><Relationship Id="rId7" Type="http://schemas.openxmlformats.org/officeDocument/2006/relationships/image" Target="../media/image163.png"/><Relationship Id="rId8" Type="http://schemas.microsoft.com/office/2007/relationships/hdphoto" Target="../media/hdphoto9.wdp"/><Relationship Id="rId9" Type="http://schemas.openxmlformats.org/officeDocument/2006/relationships/image" Target="../media/image181.png"/><Relationship Id="rId10" Type="http://schemas.microsoft.com/office/2007/relationships/hdphoto" Target="../media/hdphoto16.wdp"/><Relationship Id="rId11" Type="http://schemas.openxmlformats.org/officeDocument/2006/relationships/image" Target="../media/image19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8.xml.rels><?xml version="1.0" encoding="UTF-8" standalone="yes"?>
<Relationships xmlns="http://schemas.openxmlformats.org/package/2006/relationships"><Relationship Id="rId3" Type="http://schemas.openxmlformats.org/officeDocument/2006/relationships/image" Target="../media/image151.png"/><Relationship Id="rId4" Type="http://schemas.openxmlformats.org/officeDocument/2006/relationships/image" Target="../media/image187.png"/><Relationship Id="rId5" Type="http://schemas.openxmlformats.org/officeDocument/2006/relationships/image" Target="../media/image194.png"/><Relationship Id="rId6" Type="http://schemas.openxmlformats.org/officeDocument/2006/relationships/image" Target="../media/image163.png"/><Relationship Id="rId7" Type="http://schemas.microsoft.com/office/2007/relationships/hdphoto" Target="../media/hdphoto10.wdp"/><Relationship Id="rId8" Type="http://schemas.openxmlformats.org/officeDocument/2006/relationships/image" Target="../media/image181.png"/><Relationship Id="rId9" Type="http://schemas.microsoft.com/office/2007/relationships/hdphoto" Target="../media/hdphoto16.wdp"/><Relationship Id="rId10" Type="http://schemas.openxmlformats.org/officeDocument/2006/relationships/image" Target="../media/image207.png"/><Relationship Id="rId1" Type="http://schemas.openxmlformats.org/officeDocument/2006/relationships/slideLayout" Target="../slideLayouts/slideLayout2.xml"/><Relationship Id="rId2" Type="http://schemas.openxmlformats.org/officeDocument/2006/relationships/image" Target="../media/image206.png"/></Relationships>
</file>

<file path=ppt/slides/_rels/slide59.xml.rels><?xml version="1.0" encoding="UTF-8" standalone="yes"?>
<Relationships xmlns="http://schemas.openxmlformats.org/package/2006/relationships"><Relationship Id="rId3" Type="http://schemas.openxmlformats.org/officeDocument/2006/relationships/image" Target="../media/image151.png"/><Relationship Id="rId4" Type="http://schemas.openxmlformats.org/officeDocument/2006/relationships/image" Target="../media/image187.png"/><Relationship Id="rId5" Type="http://schemas.openxmlformats.org/officeDocument/2006/relationships/image" Target="../media/image194.png"/><Relationship Id="rId6" Type="http://schemas.openxmlformats.org/officeDocument/2006/relationships/image" Target="../media/image163.png"/><Relationship Id="rId7" Type="http://schemas.microsoft.com/office/2007/relationships/hdphoto" Target="../media/hdphoto17.wdp"/><Relationship Id="rId8" Type="http://schemas.openxmlformats.org/officeDocument/2006/relationships/image" Target="../media/image181.png"/><Relationship Id="rId9" Type="http://schemas.microsoft.com/office/2007/relationships/hdphoto" Target="../media/hdphoto16.wdp"/><Relationship Id="rId10" Type="http://schemas.openxmlformats.org/officeDocument/2006/relationships/image" Target="../media/image207.png"/><Relationship Id="rId1" Type="http://schemas.openxmlformats.org/officeDocument/2006/relationships/slideLayout" Target="../slideLayouts/slideLayout2.xml"/><Relationship Id="rId2" Type="http://schemas.openxmlformats.org/officeDocument/2006/relationships/image" Target="../media/image208.png"/></Relationships>
</file>

<file path=ppt/slides/_rels/slide6.xml.rels><?xml version="1.0" encoding="UTF-8" standalone="yes"?>
<Relationships xmlns="http://schemas.openxmlformats.org/package/2006/relationships"><Relationship Id="rId9" Type="http://schemas.openxmlformats.org/officeDocument/2006/relationships/image" Target="../media/image72.png"/><Relationship Id="rId20" Type="http://schemas.openxmlformats.org/officeDocument/2006/relationships/image" Target="../media/image83.png"/><Relationship Id="rId21" Type="http://schemas.openxmlformats.org/officeDocument/2006/relationships/image" Target="../media/image84.png"/><Relationship Id="rId22" Type="http://schemas.openxmlformats.org/officeDocument/2006/relationships/image" Target="../media/image85.png"/><Relationship Id="rId10" Type="http://schemas.openxmlformats.org/officeDocument/2006/relationships/image" Target="../media/image73.png"/><Relationship Id="rId11" Type="http://schemas.openxmlformats.org/officeDocument/2006/relationships/image" Target="../media/image74.png"/><Relationship Id="rId12" Type="http://schemas.openxmlformats.org/officeDocument/2006/relationships/image" Target="../media/image75.png"/><Relationship Id="rId13" Type="http://schemas.openxmlformats.org/officeDocument/2006/relationships/image" Target="../media/image76.png"/><Relationship Id="rId14" Type="http://schemas.openxmlformats.org/officeDocument/2006/relationships/image" Target="../media/image77.png"/><Relationship Id="rId15" Type="http://schemas.openxmlformats.org/officeDocument/2006/relationships/image" Target="../media/image78.png"/><Relationship Id="rId16" Type="http://schemas.openxmlformats.org/officeDocument/2006/relationships/image" Target="../media/image79.png"/><Relationship Id="rId17" Type="http://schemas.openxmlformats.org/officeDocument/2006/relationships/image" Target="../media/image80.png"/><Relationship Id="rId18" Type="http://schemas.openxmlformats.org/officeDocument/2006/relationships/image" Target="../media/image81.png"/><Relationship Id="rId19"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6" Type="http://schemas.openxmlformats.org/officeDocument/2006/relationships/image" Target="../media/image69.png"/><Relationship Id="rId7" Type="http://schemas.openxmlformats.org/officeDocument/2006/relationships/image" Target="../media/image70.png"/><Relationship Id="rId8" Type="http://schemas.openxmlformats.org/officeDocument/2006/relationships/image" Target="../media/image71.png"/></Relationships>
</file>

<file path=ppt/slides/_rels/slide60.xml.rels><?xml version="1.0" encoding="UTF-8" standalone="yes"?>
<Relationships xmlns="http://schemas.openxmlformats.org/package/2006/relationships"><Relationship Id="rId11" Type="http://schemas.openxmlformats.org/officeDocument/2006/relationships/image" Target="../media/image181.png"/><Relationship Id="rId12" Type="http://schemas.microsoft.com/office/2007/relationships/hdphoto" Target="../media/hdphoto21.wdp"/><Relationship Id="rId13" Type="http://schemas.openxmlformats.org/officeDocument/2006/relationships/image" Target="../media/image212.png"/><Relationship Id="rId1" Type="http://schemas.openxmlformats.org/officeDocument/2006/relationships/slideLayout" Target="../slideLayouts/slideLayout2.xml"/><Relationship Id="rId2" Type="http://schemas.openxmlformats.org/officeDocument/2006/relationships/image" Target="../media/image209.png"/><Relationship Id="rId3" Type="http://schemas.openxmlformats.org/officeDocument/2006/relationships/image" Target="../media/image210.png"/><Relationship Id="rId4" Type="http://schemas.openxmlformats.org/officeDocument/2006/relationships/image" Target="../media/image194.png"/><Relationship Id="rId5" Type="http://schemas.openxmlformats.org/officeDocument/2006/relationships/image" Target="../media/image192.png"/><Relationship Id="rId6" Type="http://schemas.openxmlformats.org/officeDocument/2006/relationships/image" Target="../media/image151.png"/><Relationship Id="rId7" Type="http://schemas.openxmlformats.org/officeDocument/2006/relationships/image" Target="../media/image187.png"/><Relationship Id="rId8" Type="http://schemas.openxmlformats.org/officeDocument/2006/relationships/image" Target="../media/image163.png"/><Relationship Id="rId9" Type="http://schemas.microsoft.com/office/2007/relationships/hdphoto" Target="../media/hdphoto20.wdp"/><Relationship Id="rId10" Type="http://schemas.openxmlformats.org/officeDocument/2006/relationships/image" Target="../media/image211.png"/></Relationships>
</file>

<file path=ppt/slides/_rels/slide61.xml.rels><?xml version="1.0" encoding="UTF-8" standalone="yes"?>
<Relationships xmlns="http://schemas.openxmlformats.org/package/2006/relationships"><Relationship Id="rId11" Type="http://schemas.openxmlformats.org/officeDocument/2006/relationships/image" Target="../media/image192.png"/><Relationship Id="rId12" Type="http://schemas.openxmlformats.org/officeDocument/2006/relationships/image" Target="../media/image211.png"/><Relationship Id="rId13" Type="http://schemas.openxmlformats.org/officeDocument/2006/relationships/image" Target="../media/image212.png"/><Relationship Id="rId1" Type="http://schemas.openxmlformats.org/officeDocument/2006/relationships/slideLayout" Target="../slideLayouts/slideLayout2.xml"/><Relationship Id="rId2" Type="http://schemas.openxmlformats.org/officeDocument/2006/relationships/image" Target="../media/image213.png"/><Relationship Id="rId3" Type="http://schemas.openxmlformats.org/officeDocument/2006/relationships/image" Target="../media/image210.png"/><Relationship Id="rId4" Type="http://schemas.openxmlformats.org/officeDocument/2006/relationships/image" Target="../media/image151.png"/><Relationship Id="rId5" Type="http://schemas.openxmlformats.org/officeDocument/2006/relationships/image" Target="../media/image187.png"/><Relationship Id="rId6" Type="http://schemas.openxmlformats.org/officeDocument/2006/relationships/image" Target="../media/image163.png"/><Relationship Id="rId7" Type="http://schemas.microsoft.com/office/2007/relationships/hdphoto" Target="../media/hdphoto9.wdp"/><Relationship Id="rId8" Type="http://schemas.openxmlformats.org/officeDocument/2006/relationships/image" Target="../media/image181.png"/><Relationship Id="rId9" Type="http://schemas.microsoft.com/office/2007/relationships/hdphoto" Target="../media/hdphoto16.wdp"/><Relationship Id="rId10" Type="http://schemas.openxmlformats.org/officeDocument/2006/relationships/image" Target="../media/image194.png"/></Relationships>
</file>

<file path=ppt/slides/_rels/slide62.xml.rels><?xml version="1.0" encoding="UTF-8" standalone="yes"?>
<Relationships xmlns="http://schemas.openxmlformats.org/package/2006/relationships"><Relationship Id="rId3" Type="http://schemas.openxmlformats.org/officeDocument/2006/relationships/image" Target="../media/image194.png"/><Relationship Id="rId4" Type="http://schemas.openxmlformats.org/officeDocument/2006/relationships/image" Target="../media/image192.png"/><Relationship Id="rId5" Type="http://schemas.openxmlformats.org/officeDocument/2006/relationships/image" Target="../media/image211.png"/><Relationship Id="rId6" Type="http://schemas.openxmlformats.org/officeDocument/2006/relationships/image" Target="../media/image190.png"/><Relationship Id="rId7" Type="http://schemas.microsoft.com/office/2007/relationships/hdphoto" Target="../media/hdphoto19.wdp"/><Relationship Id="rId8" Type="http://schemas.openxmlformats.org/officeDocument/2006/relationships/image" Target="../media/image163.png"/><Relationship Id="rId9" Type="http://schemas.microsoft.com/office/2007/relationships/hdphoto" Target="../media/hdphoto9.wdp"/><Relationship Id="rId10"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214.png"/></Relationships>
</file>

<file path=ppt/slides/_rels/slide63.xml.rels><?xml version="1.0" encoding="UTF-8" standalone="yes"?>
<Relationships xmlns="http://schemas.openxmlformats.org/package/2006/relationships"><Relationship Id="rId11" Type="http://schemas.openxmlformats.org/officeDocument/2006/relationships/image" Target="../media/image192.png"/><Relationship Id="rId12" Type="http://schemas.openxmlformats.org/officeDocument/2006/relationships/image" Target="../media/image211.png"/><Relationship Id="rId13" Type="http://schemas.openxmlformats.org/officeDocument/2006/relationships/image" Target="../media/image216.png"/><Relationship Id="rId1" Type="http://schemas.openxmlformats.org/officeDocument/2006/relationships/slideLayout" Target="../slideLayouts/slideLayout2.xml"/><Relationship Id="rId2" Type="http://schemas.openxmlformats.org/officeDocument/2006/relationships/image" Target="../media/image215.png"/><Relationship Id="rId3" Type="http://schemas.openxmlformats.org/officeDocument/2006/relationships/image" Target="../media/image210.png"/><Relationship Id="rId4" Type="http://schemas.openxmlformats.org/officeDocument/2006/relationships/image" Target="../media/image151.png"/><Relationship Id="rId5" Type="http://schemas.openxmlformats.org/officeDocument/2006/relationships/image" Target="../media/image187.png"/><Relationship Id="rId6" Type="http://schemas.openxmlformats.org/officeDocument/2006/relationships/image" Target="../media/image163.png"/><Relationship Id="rId7" Type="http://schemas.microsoft.com/office/2007/relationships/hdphoto" Target="../media/hdphoto22.wdp"/><Relationship Id="rId8" Type="http://schemas.openxmlformats.org/officeDocument/2006/relationships/image" Target="../media/image181.png"/><Relationship Id="rId9" Type="http://schemas.microsoft.com/office/2007/relationships/hdphoto" Target="../media/hdphoto23.wdp"/><Relationship Id="rId10" Type="http://schemas.openxmlformats.org/officeDocument/2006/relationships/image" Target="../media/image194.png"/></Relationships>
</file>

<file path=ppt/slides/_rels/slide64.xml.rels><?xml version="1.0" encoding="UTF-8" standalone="yes"?>
<Relationships xmlns="http://schemas.openxmlformats.org/package/2006/relationships"><Relationship Id="rId11" Type="http://schemas.microsoft.com/office/2007/relationships/hdphoto" Target="../media/hdphoto19.wdp"/><Relationship Id="rId12" Type="http://schemas.openxmlformats.org/officeDocument/2006/relationships/image" Target="../media/image220.png"/><Relationship Id="rId1" Type="http://schemas.openxmlformats.org/officeDocument/2006/relationships/slideLayout" Target="../slideLayouts/slideLayout2.xml"/><Relationship Id="rId2" Type="http://schemas.openxmlformats.org/officeDocument/2006/relationships/image" Target="../media/image217.png"/><Relationship Id="rId3" Type="http://schemas.openxmlformats.org/officeDocument/2006/relationships/image" Target="../media/image194.png"/><Relationship Id="rId4" Type="http://schemas.openxmlformats.org/officeDocument/2006/relationships/image" Target="../media/image192.png"/><Relationship Id="rId5" Type="http://schemas.openxmlformats.org/officeDocument/2006/relationships/image" Target="../media/image163.png"/><Relationship Id="rId6" Type="http://schemas.microsoft.com/office/2007/relationships/hdphoto" Target="../media/hdphoto24.wdp"/><Relationship Id="rId7" Type="http://schemas.openxmlformats.org/officeDocument/2006/relationships/image" Target="../media/image218.png"/><Relationship Id="rId8" Type="http://schemas.openxmlformats.org/officeDocument/2006/relationships/image" Target="../media/image211.png"/><Relationship Id="rId9" Type="http://schemas.openxmlformats.org/officeDocument/2006/relationships/image" Target="../media/image219.png"/><Relationship Id="rId10" Type="http://schemas.openxmlformats.org/officeDocument/2006/relationships/image" Target="../media/image190.png"/></Relationships>
</file>

<file path=ppt/slides/_rels/slide65.xml.rels><?xml version="1.0" encoding="UTF-8" standalone="yes"?>
<Relationships xmlns="http://schemas.openxmlformats.org/package/2006/relationships"><Relationship Id="rId11" Type="http://schemas.microsoft.com/office/2007/relationships/hdphoto" Target="../media/hdphoto16.wdp"/><Relationship Id="rId12" Type="http://schemas.openxmlformats.org/officeDocument/2006/relationships/image" Target="../media/image216.png"/><Relationship Id="rId1" Type="http://schemas.openxmlformats.org/officeDocument/2006/relationships/slideLayout" Target="../slideLayouts/slideLayout2.xml"/><Relationship Id="rId2" Type="http://schemas.openxmlformats.org/officeDocument/2006/relationships/image" Target="../media/image221.png"/><Relationship Id="rId3" Type="http://schemas.openxmlformats.org/officeDocument/2006/relationships/image" Target="../media/image194.png"/><Relationship Id="rId4" Type="http://schemas.openxmlformats.org/officeDocument/2006/relationships/image" Target="../media/image192.png"/><Relationship Id="rId5" Type="http://schemas.openxmlformats.org/officeDocument/2006/relationships/image" Target="../media/image163.png"/><Relationship Id="rId6" Type="http://schemas.microsoft.com/office/2007/relationships/hdphoto" Target="../media/hdphoto9.wdp"/><Relationship Id="rId7" Type="http://schemas.openxmlformats.org/officeDocument/2006/relationships/image" Target="../media/image218.png"/><Relationship Id="rId8" Type="http://schemas.openxmlformats.org/officeDocument/2006/relationships/image" Target="../media/image211.png"/><Relationship Id="rId9" Type="http://schemas.openxmlformats.org/officeDocument/2006/relationships/image" Target="../media/image222.png"/><Relationship Id="rId10" Type="http://schemas.openxmlformats.org/officeDocument/2006/relationships/image" Target="../media/image181.png"/></Relationships>
</file>

<file path=ppt/slides/_rels/slide66.xml.rels><?xml version="1.0" encoding="UTF-8" standalone="yes"?>
<Relationships xmlns="http://schemas.openxmlformats.org/package/2006/relationships"><Relationship Id="rId11" Type="http://schemas.microsoft.com/office/2007/relationships/hdphoto" Target="../media/hdphoto16.wdp"/><Relationship Id="rId12" Type="http://schemas.openxmlformats.org/officeDocument/2006/relationships/image" Target="../media/image216.png"/><Relationship Id="rId1" Type="http://schemas.openxmlformats.org/officeDocument/2006/relationships/slideLayout" Target="../slideLayouts/slideLayout2.xml"/><Relationship Id="rId2" Type="http://schemas.openxmlformats.org/officeDocument/2006/relationships/image" Target="../media/image223.png"/><Relationship Id="rId3" Type="http://schemas.openxmlformats.org/officeDocument/2006/relationships/image" Target="../media/image194.png"/><Relationship Id="rId4" Type="http://schemas.openxmlformats.org/officeDocument/2006/relationships/image" Target="../media/image192.png"/><Relationship Id="rId5" Type="http://schemas.openxmlformats.org/officeDocument/2006/relationships/image" Target="../media/image163.png"/><Relationship Id="rId6" Type="http://schemas.microsoft.com/office/2007/relationships/hdphoto" Target="../media/hdphoto9.wdp"/><Relationship Id="rId7" Type="http://schemas.openxmlformats.org/officeDocument/2006/relationships/image" Target="../media/image218.png"/><Relationship Id="rId8" Type="http://schemas.openxmlformats.org/officeDocument/2006/relationships/image" Target="../media/image224.png"/><Relationship Id="rId9" Type="http://schemas.openxmlformats.org/officeDocument/2006/relationships/image" Target="../media/image211.png"/><Relationship Id="rId10" Type="http://schemas.openxmlformats.org/officeDocument/2006/relationships/image" Target="../media/image181.png"/></Relationships>
</file>

<file path=ppt/slides/_rels/slide67.xml.rels><?xml version="1.0" encoding="UTF-8" standalone="yes"?>
<Relationships xmlns="http://schemas.openxmlformats.org/package/2006/relationships"><Relationship Id="rId3" Type="http://schemas.openxmlformats.org/officeDocument/2006/relationships/image" Target="../media/image225.png"/><Relationship Id="rId4" Type="http://schemas.openxmlformats.org/officeDocument/2006/relationships/image" Target="../media/image65.png"/><Relationship Id="rId1" Type="http://schemas.openxmlformats.org/officeDocument/2006/relationships/slideLayout" Target="../slideLayouts/slideLayout9.xml"/><Relationship Id="rId2" Type="http://schemas.openxmlformats.org/officeDocument/2006/relationships/image" Target="../media/image9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6.jpeg"/><Relationship Id="rId3" Type="http://schemas.openxmlformats.org/officeDocument/2006/relationships/image" Target="../media/image225.png"/></Relationships>
</file>

<file path=ppt/slides/_rels/slide69.xml.rels><?xml version="1.0" encoding="UTF-8" standalone="yes"?>
<Relationships xmlns="http://schemas.openxmlformats.org/package/2006/relationships"><Relationship Id="rId3" Type="http://schemas.openxmlformats.org/officeDocument/2006/relationships/image" Target="../media/image228.png"/><Relationship Id="rId4" Type="http://schemas.openxmlformats.org/officeDocument/2006/relationships/image" Target="../media/image229.png"/><Relationship Id="rId1" Type="http://schemas.openxmlformats.org/officeDocument/2006/relationships/slideLayout" Target="../slideLayouts/slideLayout2.xml"/><Relationship Id="rId2" Type="http://schemas.openxmlformats.org/officeDocument/2006/relationships/image" Target="../media/image227.png"/></Relationships>
</file>

<file path=ppt/slides/_rels/slide7.xml.rels><?xml version="1.0" encoding="UTF-8" standalone="yes"?>
<Relationships xmlns="http://schemas.openxmlformats.org/package/2006/relationships"><Relationship Id="rId11" Type="http://schemas.openxmlformats.org/officeDocument/2006/relationships/image" Target="../media/image94.emf"/><Relationship Id="rId12" Type="http://schemas.openxmlformats.org/officeDocument/2006/relationships/image" Target="../media/image95.png"/><Relationship Id="rId13" Type="http://schemas.openxmlformats.org/officeDocument/2006/relationships/image" Target="../media/image96.png"/><Relationship Id="rId14" Type="http://schemas.openxmlformats.org/officeDocument/2006/relationships/image" Target="../media/image97.png"/><Relationship Id="rId1" Type="http://schemas.openxmlformats.org/officeDocument/2006/relationships/slideLayout" Target="../slideLayouts/slideLayout2.xml"/><Relationship Id="rId2" Type="http://schemas.openxmlformats.org/officeDocument/2006/relationships/image" Target="../media/image18.emf"/><Relationship Id="rId3" Type="http://schemas.openxmlformats.org/officeDocument/2006/relationships/image" Target="../media/image86.emf"/><Relationship Id="rId4" Type="http://schemas.openxmlformats.org/officeDocument/2006/relationships/image" Target="../media/image87.emf"/><Relationship Id="rId5" Type="http://schemas.openxmlformats.org/officeDocument/2006/relationships/image" Target="../media/image88.png"/><Relationship Id="rId6" Type="http://schemas.openxmlformats.org/officeDocument/2006/relationships/image" Target="../media/image89.emf"/><Relationship Id="rId7" Type="http://schemas.openxmlformats.org/officeDocument/2006/relationships/image" Target="../media/image90.emf"/><Relationship Id="rId8" Type="http://schemas.openxmlformats.org/officeDocument/2006/relationships/image" Target="../media/image91.emf"/><Relationship Id="rId9" Type="http://schemas.openxmlformats.org/officeDocument/2006/relationships/image" Target="../media/image92.emf"/><Relationship Id="rId10" Type="http://schemas.openxmlformats.org/officeDocument/2006/relationships/image" Target="../media/image93.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31.png"/><Relationship Id="rId4" Type="http://schemas.openxmlformats.org/officeDocument/2006/relationships/image" Target="../media/image211.png"/><Relationship Id="rId5" Type="http://schemas.openxmlformats.org/officeDocument/2006/relationships/image" Target="../media/image190.png"/><Relationship Id="rId6" Type="http://schemas.microsoft.com/office/2007/relationships/hdphoto" Target="../media/hdphoto19.wdp"/><Relationship Id="rId7" Type="http://schemas.openxmlformats.org/officeDocument/2006/relationships/image" Target="../media/image232.png"/><Relationship Id="rId8" Type="http://schemas.microsoft.com/office/2007/relationships/hdphoto" Target="../media/hdphoto25.wdp"/><Relationship Id="rId9" Type="http://schemas.openxmlformats.org/officeDocument/2006/relationships/image" Target="../media/image172.png"/><Relationship Id="rId1" Type="http://schemas.openxmlformats.org/officeDocument/2006/relationships/slideLayout" Target="../slideLayouts/slideLayout2.xml"/><Relationship Id="rId2" Type="http://schemas.openxmlformats.org/officeDocument/2006/relationships/image" Target="../media/image230.png"/></Relationships>
</file>

<file path=ppt/slides/_rels/slide72.xml.rels><?xml version="1.0" encoding="UTF-8" standalone="yes"?>
<Relationships xmlns="http://schemas.openxmlformats.org/package/2006/relationships"><Relationship Id="rId3" Type="http://schemas.openxmlformats.org/officeDocument/2006/relationships/image" Target="../media/image190.png"/><Relationship Id="rId4" Type="http://schemas.microsoft.com/office/2007/relationships/hdphoto" Target="../media/hdphoto19.wdp"/><Relationship Id="rId5" Type="http://schemas.openxmlformats.org/officeDocument/2006/relationships/image" Target="../media/image211.png"/><Relationship Id="rId6" Type="http://schemas.openxmlformats.org/officeDocument/2006/relationships/image" Target="../media/image163.png"/><Relationship Id="rId7" Type="http://schemas.microsoft.com/office/2007/relationships/hdphoto" Target="../media/hdphoto10.wdp"/><Relationship Id="rId8" Type="http://schemas.openxmlformats.org/officeDocument/2006/relationships/image" Target="../media/image220.png"/><Relationship Id="rId9" Type="http://schemas.openxmlformats.org/officeDocument/2006/relationships/image" Target="../media/image231.png"/><Relationship Id="rId1" Type="http://schemas.openxmlformats.org/officeDocument/2006/relationships/slideLayout" Target="../slideLayouts/slideLayout2.xml"/><Relationship Id="rId2" Type="http://schemas.openxmlformats.org/officeDocument/2006/relationships/image" Target="../media/image233.png"/></Relationships>
</file>

<file path=ppt/slides/_rels/slide73.xml.rels><?xml version="1.0" encoding="UTF-8" standalone="yes"?>
<Relationships xmlns="http://schemas.openxmlformats.org/package/2006/relationships"><Relationship Id="rId3" Type="http://schemas.openxmlformats.org/officeDocument/2006/relationships/image" Target="../media/image163.png"/><Relationship Id="rId4" Type="http://schemas.microsoft.com/office/2007/relationships/hdphoto" Target="../media/hdphoto9.wdp"/><Relationship Id="rId5" Type="http://schemas.openxmlformats.org/officeDocument/2006/relationships/image" Target="../media/image211.png"/><Relationship Id="rId6" Type="http://schemas.openxmlformats.org/officeDocument/2006/relationships/image" Target="../media/image172.png"/><Relationship Id="rId7" Type="http://schemas.openxmlformats.org/officeDocument/2006/relationships/image" Target="../media/image235.png"/><Relationship Id="rId8" Type="http://schemas.microsoft.com/office/2007/relationships/hdphoto" Target="../media/hdphoto26.wdp"/><Relationship Id="rId9" Type="http://schemas.openxmlformats.org/officeDocument/2006/relationships/image" Target="../media/image231.png"/><Relationship Id="rId1" Type="http://schemas.openxmlformats.org/officeDocument/2006/relationships/slideLayout" Target="../slideLayouts/slideLayout2.xml"/><Relationship Id="rId2" Type="http://schemas.openxmlformats.org/officeDocument/2006/relationships/image" Target="../media/image234.png"/></Relationships>
</file>

<file path=ppt/slides/_rels/slide74.xml.rels><?xml version="1.0" encoding="UTF-8" standalone="yes"?>
<Relationships xmlns="http://schemas.openxmlformats.org/package/2006/relationships"><Relationship Id="rId3" Type="http://schemas.openxmlformats.org/officeDocument/2006/relationships/image" Target="../media/image163.png"/><Relationship Id="rId4" Type="http://schemas.microsoft.com/office/2007/relationships/hdphoto" Target="../media/hdphoto9.wdp"/><Relationship Id="rId5" Type="http://schemas.openxmlformats.org/officeDocument/2006/relationships/image" Target="../media/image181.png"/><Relationship Id="rId6" Type="http://schemas.microsoft.com/office/2007/relationships/hdphoto" Target="../media/hdphoto16.wdp"/><Relationship Id="rId7" Type="http://schemas.openxmlformats.org/officeDocument/2006/relationships/image" Target="../media/image211.png"/><Relationship Id="rId8" Type="http://schemas.openxmlformats.org/officeDocument/2006/relationships/image" Target="../media/image222.png"/><Relationship Id="rId9" Type="http://schemas.openxmlformats.org/officeDocument/2006/relationships/image" Target="../media/image237.png"/><Relationship Id="rId10" Type="http://schemas.openxmlformats.org/officeDocument/2006/relationships/image" Target="../media/image231.png"/><Relationship Id="rId1" Type="http://schemas.openxmlformats.org/officeDocument/2006/relationships/slideLayout" Target="../slideLayouts/slideLayout2.xml"/><Relationship Id="rId2" Type="http://schemas.openxmlformats.org/officeDocument/2006/relationships/image" Target="../media/image23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8.png"/><Relationship Id="rId3" Type="http://schemas.openxmlformats.org/officeDocument/2006/relationships/image" Target="../media/image23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9.png"/><Relationship Id="rId3" Type="http://schemas.openxmlformats.org/officeDocument/2006/relationships/image" Target="../media/image23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0.png"/><Relationship Id="rId3" Type="http://schemas.openxmlformats.org/officeDocument/2006/relationships/image" Target="../media/image231.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1.png"/><Relationship Id="rId3" Type="http://schemas.openxmlformats.org/officeDocument/2006/relationships/image" Target="../media/image231.png"/></Relationships>
</file>

<file path=ppt/slides/_rels/slide79.xml.rels><?xml version="1.0" encoding="UTF-8" standalone="yes"?>
<Relationships xmlns="http://schemas.openxmlformats.org/package/2006/relationships"><Relationship Id="rId3" Type="http://schemas.openxmlformats.org/officeDocument/2006/relationships/image" Target="../media/image211.png"/><Relationship Id="rId4" Type="http://schemas.openxmlformats.org/officeDocument/2006/relationships/image" Target="../media/image190.png"/><Relationship Id="rId5" Type="http://schemas.microsoft.com/office/2007/relationships/hdphoto" Target="../media/hdphoto18.wdp"/><Relationship Id="rId6" Type="http://schemas.openxmlformats.org/officeDocument/2006/relationships/image" Target="../media/image232.png"/><Relationship Id="rId7" Type="http://schemas.microsoft.com/office/2007/relationships/hdphoto" Target="../media/hdphoto27.wdp"/><Relationship Id="rId8" Type="http://schemas.openxmlformats.org/officeDocument/2006/relationships/image" Target="../media/image172.png"/><Relationship Id="rId9" Type="http://schemas.openxmlformats.org/officeDocument/2006/relationships/image" Target="../media/image231.png"/><Relationship Id="rId1" Type="http://schemas.openxmlformats.org/officeDocument/2006/relationships/slideLayout" Target="../slideLayouts/slideLayout2.xml"/><Relationship Id="rId2" Type="http://schemas.openxmlformats.org/officeDocument/2006/relationships/image" Target="../media/image24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png"/></Relationships>
</file>

<file path=ppt/slides/_rels/slide80.xml.rels><?xml version="1.0" encoding="UTF-8" standalone="yes"?>
<Relationships xmlns="http://schemas.openxmlformats.org/package/2006/relationships"><Relationship Id="rId3" Type="http://schemas.openxmlformats.org/officeDocument/2006/relationships/image" Target="../media/image243.png"/><Relationship Id="rId4" Type="http://schemas.openxmlformats.org/officeDocument/2006/relationships/image" Target="../media/image244.png"/><Relationship Id="rId5" Type="http://schemas.openxmlformats.org/officeDocument/2006/relationships/image" Target="../media/image245.png"/><Relationship Id="rId6" Type="http://schemas.openxmlformats.org/officeDocument/2006/relationships/image" Target="../media/image65.png"/><Relationship Id="rId7" Type="http://schemas.openxmlformats.org/officeDocument/2006/relationships/image" Target="../media/image96.png"/><Relationship Id="rId1" Type="http://schemas.openxmlformats.org/officeDocument/2006/relationships/slideLayout" Target="../slideLayouts/slideLayout9.xml"/><Relationship Id="rId2" Type="http://schemas.openxmlformats.org/officeDocument/2006/relationships/image" Target="../media/image9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247.jpeg"/><Relationship Id="rId4" Type="http://schemas.microsoft.com/office/2007/relationships/hdphoto" Target="../media/hdphoto28.wdp"/><Relationship Id="rId5" Type="http://schemas.openxmlformats.org/officeDocument/2006/relationships/image" Target="../media/image248.png"/><Relationship Id="rId6" Type="http://schemas.openxmlformats.org/officeDocument/2006/relationships/image" Target="../media/image249.png"/><Relationship Id="rId7" Type="http://schemas.openxmlformats.org/officeDocument/2006/relationships/hyperlink" Target="http://en.wikipedia.org/wiki/AC_power_plugs_and_sockets" TargetMode="External"/><Relationship Id="rId8" Type="http://schemas.openxmlformats.org/officeDocument/2006/relationships/hyperlink" Target="http://www.worldstandards.eu/electricity/plug-voltage-by-country/" TargetMode="External"/><Relationship Id="rId9" Type="http://schemas.openxmlformats.org/officeDocument/2006/relationships/image" Target="../media/image250.png"/><Relationship Id="rId10" Type="http://schemas.openxmlformats.org/officeDocument/2006/relationships/image" Target="../media/image251.png"/><Relationship Id="rId11" Type="http://schemas.microsoft.com/office/2007/relationships/hdphoto" Target="../media/hdphoto29.wdp"/><Relationship Id="rId1" Type="http://schemas.openxmlformats.org/officeDocument/2006/relationships/slideLayout" Target="../slideLayouts/slideLayout9.xml"/><Relationship Id="rId2" Type="http://schemas.openxmlformats.org/officeDocument/2006/relationships/image" Target="../media/image246.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1" Type="http://schemas.openxmlformats.org/officeDocument/2006/relationships/image" Target="../media/image107.jpeg"/><Relationship Id="rId12" Type="http://schemas.openxmlformats.org/officeDocument/2006/relationships/image" Target="../media/image108.png"/><Relationship Id="rId13" Type="http://schemas.openxmlformats.org/officeDocument/2006/relationships/image" Target="../media/image95.png"/><Relationship Id="rId14" Type="http://schemas.openxmlformats.org/officeDocument/2006/relationships/image" Target="../media/image96.png"/><Relationship Id="rId1" Type="http://schemas.openxmlformats.org/officeDocument/2006/relationships/slideLayout" Target="../slideLayouts/slideLayout9.xml"/><Relationship Id="rId2" Type="http://schemas.openxmlformats.org/officeDocument/2006/relationships/image" Target="../media/image99.png"/><Relationship Id="rId3" Type="http://schemas.openxmlformats.org/officeDocument/2006/relationships/image" Target="../media/image100.png"/><Relationship Id="rId4" Type="http://schemas.openxmlformats.org/officeDocument/2006/relationships/image" Target="../media/image101.png"/><Relationship Id="rId5" Type="http://schemas.openxmlformats.org/officeDocument/2006/relationships/image" Target="../media/image102.png"/><Relationship Id="rId6" Type="http://schemas.openxmlformats.org/officeDocument/2006/relationships/image" Target="../media/image103.png"/><Relationship Id="rId7" Type="http://schemas.openxmlformats.org/officeDocument/2006/relationships/image" Target="../media/image104.png"/><Relationship Id="rId8" Type="http://schemas.openxmlformats.org/officeDocument/2006/relationships/image" Target="../media/image65.png"/><Relationship Id="rId9" Type="http://schemas.openxmlformats.org/officeDocument/2006/relationships/image" Target="../media/image105.jpeg"/><Relationship Id="rId10" Type="http://schemas.openxmlformats.org/officeDocument/2006/relationships/image" Target="../media/image10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52.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3" Type="http://schemas.openxmlformats.org/officeDocument/2006/relationships/image" Target="../media/image254.png"/><Relationship Id="rId4" Type="http://schemas.openxmlformats.org/officeDocument/2006/relationships/image" Target="../media/image255.png"/><Relationship Id="rId1" Type="http://schemas.openxmlformats.org/officeDocument/2006/relationships/slideLayout" Target="../slideLayouts/slideLayout18.xml"/><Relationship Id="rId2" Type="http://schemas.openxmlformats.org/officeDocument/2006/relationships/image" Target="../media/image253.png"/></Relationships>
</file>

<file path=ppt/slides/_rels/slide98.xml.rels><?xml version="1.0" encoding="UTF-8" standalone="yes"?>
<Relationships xmlns="http://schemas.openxmlformats.org/package/2006/relationships"><Relationship Id="rId3" Type="http://schemas.openxmlformats.org/officeDocument/2006/relationships/image" Target="../media/image257.png"/><Relationship Id="rId4" Type="http://schemas.openxmlformats.org/officeDocument/2006/relationships/image" Target="../media/image258.png"/><Relationship Id="rId5" Type="http://schemas.openxmlformats.org/officeDocument/2006/relationships/image" Target="../media/image259.png"/><Relationship Id="rId6" Type="http://schemas.openxmlformats.org/officeDocument/2006/relationships/image" Target="../media/image260.png"/><Relationship Id="rId7" Type="http://schemas.openxmlformats.org/officeDocument/2006/relationships/image" Target="../media/image261.png"/><Relationship Id="rId8" Type="http://schemas.openxmlformats.org/officeDocument/2006/relationships/image" Target="../media/image262.png"/><Relationship Id="rId1" Type="http://schemas.openxmlformats.org/officeDocument/2006/relationships/slideLayout" Target="../slideLayouts/slideLayout18.xml"/><Relationship Id="rId2" Type="http://schemas.openxmlformats.org/officeDocument/2006/relationships/image" Target="../media/image256.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6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Dec, </a:t>
            </a:r>
            <a:r>
              <a:rPr lang="en-US" dirty="0"/>
              <a:t>2015</a:t>
            </a:r>
          </a:p>
          <a:p>
            <a:endParaRPr lang="en-US" dirty="0"/>
          </a:p>
        </p:txBody>
      </p:sp>
    </p:spTree>
    <p:extLst>
      <p:ext uri="{BB962C8B-B14F-4D97-AF65-F5344CB8AC3E}">
        <p14:creationId xmlns:p14="http://schemas.microsoft.com/office/powerpoint/2010/main" val="3714797825"/>
      </p:ext>
    </p:extLst>
  </p:cSld>
  <p:clrMapOvr>
    <a:masterClrMapping/>
  </p:clrMapOvr>
  <p:transition xmlns:p14="http://schemas.microsoft.com/office/powerpoint/2010/mai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4003593482"/>
              </p:ext>
            </p:extLst>
          </p:nvPr>
        </p:nvGraphicFramePr>
        <p:xfrm>
          <a:off x="238173" y="1079998"/>
          <a:ext cx="8640002" cy="3420003"/>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76542">
                <a:tc>
                  <a:txBody>
                    <a:bodyPr/>
                    <a:lstStyle/>
                    <a:p>
                      <a:endParaRPr lang="en-US" sz="1100" dirty="0"/>
                    </a:p>
                  </a:txBody>
                  <a:tcPr marT="34290" marB="34290" anchor="ctr">
                    <a:solidFill>
                      <a:srgbClr val="3C3C3C"/>
                    </a:solidFill>
                  </a:tcPr>
                </a:tc>
                <a:tc>
                  <a:txBody>
                    <a:bodyPr/>
                    <a:lstStyle/>
                    <a:p>
                      <a:pPr algn="ctr"/>
                      <a:r>
                        <a:rPr lang="en-US" sz="1000" dirty="0" smtClean="0"/>
                        <a:t>FG-30D</a:t>
                      </a:r>
                      <a:endParaRPr lang="en-US" sz="1000" dirty="0"/>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dirty="0" smtClean="0">
                          <a:solidFill>
                            <a:srgbClr val="000000"/>
                          </a:solidFill>
                        </a:rPr>
                        <a:t>800 / 800 / 800 </a:t>
                      </a:r>
                    </a:p>
                    <a:p>
                      <a:pPr algn="ctr"/>
                      <a:r>
                        <a:rPr lang="en-US" sz="900" dirty="0" smtClean="0">
                          <a:solidFill>
                            <a:srgbClr val="000000"/>
                          </a:solidFill>
                        </a:rPr>
                        <a:t>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200,000</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3,500</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350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150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401432">
                <a:tc>
                  <a:txBody>
                    <a:bodyPr/>
                    <a:lstStyle/>
                    <a:p>
                      <a:r>
                        <a:rPr lang="en-US" sz="900" b="1" dirty="0" smtClean="0">
                          <a:solidFill>
                            <a:schemeClr val="bg1"/>
                          </a:solidFill>
                        </a:rPr>
                        <a:t>Antivirus</a:t>
                      </a:r>
                      <a:r>
                        <a:rPr lang="en-US" sz="900" b="1" baseline="0" dirty="0" smtClean="0">
                          <a:solidFill>
                            <a:schemeClr val="bg1"/>
                          </a:solidFill>
                        </a:rPr>
                        <a:t> </a:t>
                      </a:r>
                      <a:r>
                        <a:rPr lang="en-US" sz="900" b="1" dirty="0" smtClean="0">
                          <a:solidFill>
                            <a:schemeClr val="bg1"/>
                          </a:solidFill>
                        </a:rPr>
                        <a:t>(Proxy based)</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30</a:t>
                      </a:r>
                      <a:r>
                        <a:rPr lang="en-US" sz="900" baseline="0" dirty="0" smtClean="0">
                          <a:solidFill>
                            <a:srgbClr val="000000"/>
                          </a:solidFill>
                        </a:rPr>
                        <a:t> </a:t>
                      </a:r>
                      <a:r>
                        <a:rPr lang="en-US" sz="900" dirty="0" smtClean="0">
                          <a:solidFill>
                            <a:srgbClr val="000000"/>
                          </a:solidFill>
                        </a:rPr>
                        <a:t>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35 </a:t>
                      </a:r>
                      <a:r>
                        <a:rPr lang="en-US" sz="900" b="0" i="0" baseline="0" dirty="0" smtClean="0">
                          <a:solidFill>
                            <a:srgbClr val="000000"/>
                          </a:solidFill>
                          <a:latin typeface="+mn-lt"/>
                        </a:rPr>
                        <a:t>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35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250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35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300 Mbps</a:t>
                      </a:r>
                      <a:endParaRPr lang="en-US" sz="900" dirty="0">
                        <a:solidFill>
                          <a:srgbClr val="000000"/>
                        </a:solidFill>
                      </a:endParaRPr>
                    </a:p>
                  </a:txBody>
                  <a:tcPr marT="34290" marB="34290" anchor="ctr" horzOverflow="overflow"/>
                </a:tc>
              </a:tr>
              <a:tr h="401432">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algn="ctr"/>
                      <a:r>
                        <a:rPr lang="en-US" sz="900" i="0" dirty="0" smtClean="0">
                          <a:solidFill>
                            <a:srgbClr val="000000"/>
                          </a:solidFill>
                        </a:rPr>
                        <a:t>5</a:t>
                      </a:r>
                      <a:r>
                        <a:rPr lang="en-US" sz="900" i="0" baseline="0" dirty="0" smtClean="0">
                          <a:solidFill>
                            <a:srgbClr val="000000"/>
                          </a:solidFill>
                        </a:rPr>
                        <a:t> x GE RJ45</a:t>
                      </a:r>
                      <a:endParaRPr lang="en-US" sz="900" i="0" dirty="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0" y="1080000"/>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1717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1717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5444"/>
          </a:xfrm>
          <a:prstGeom prst="rect">
            <a:avLst/>
          </a:prstGeom>
          <a:noFill/>
        </p:spPr>
        <p:txBody>
          <a:bodyPr wrap="square"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2" y="1059932"/>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2"/>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50" y="2300889"/>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9" y="3416463"/>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1" y="3337641"/>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4" y="1531225"/>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1"/>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6"/>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6"/>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79"/>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3668859"/>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1" y="3921674"/>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1" y="967735"/>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2"/>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2" y="21926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3"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3352720"/>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7" y="1957869"/>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0"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3" y="241992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3"/>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1" y="1275749"/>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7"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9" y="1923013"/>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1" y="2551467"/>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4"/>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228080091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4"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43423454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Integrated AC</a:t>
                      </a:r>
                    </a:p>
                  </a:txBody>
                  <a:tcPr marL="61703" marR="61703" marT="26030" marB="26030" anchor="ctr" horzOverflow="overflow"/>
                </a:tc>
              </a:tr>
            </a:tbl>
          </a:graphicData>
        </a:graphic>
      </p:graphicFrame>
    </p:spTree>
    <p:extLst>
      <p:ext uri="{BB962C8B-B14F-4D97-AF65-F5344CB8AC3E}">
        <p14:creationId xmlns:p14="http://schemas.microsoft.com/office/powerpoint/2010/main" val="321988710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6"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2423084973"/>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Ext. AC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1" y="1257299"/>
            <a:ext cx="2680023" cy="1469690"/>
          </a:xfrm>
          <a:prstGeom prst="rect">
            <a:avLst/>
          </a:prstGeom>
        </p:spPr>
      </p:pic>
    </p:spTree>
    <p:extLst>
      <p:ext uri="{BB962C8B-B14F-4D97-AF65-F5344CB8AC3E}">
        <p14:creationId xmlns:p14="http://schemas.microsoft.com/office/powerpoint/2010/main" val="22198170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829113238"/>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USB</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8" y="1243808"/>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Tree>
    <p:extLst>
      <p:ext uri="{BB962C8B-B14F-4D97-AF65-F5344CB8AC3E}">
        <p14:creationId xmlns:p14="http://schemas.microsoft.com/office/powerpoint/2010/main" val="5956575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4023636401"/>
              </p:ext>
            </p:extLst>
          </p:nvPr>
        </p:nvGraphicFramePr>
        <p:xfrm>
          <a:off x="457200" y="2914650"/>
          <a:ext cx="8305800" cy="126084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Remote</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(40mW)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300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Integrated Power Supply</a:t>
                      </a:r>
                      <a:endParaRPr kumimoji="0" lang="en-US" sz="9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Tree>
    <p:extLst>
      <p:ext uri="{BB962C8B-B14F-4D97-AF65-F5344CB8AC3E}">
        <p14:creationId xmlns:p14="http://schemas.microsoft.com/office/powerpoint/2010/main" val="12147702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244972972"/>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Remote</a:t>
                      </a: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2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17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NIL</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2x2 MIMO</a:t>
                      </a:r>
                      <a:r>
                        <a:rPr lang="en-US" sz="800" b="0" i="0" baseline="0" dirty="0" smtClean="0">
                          <a:solidFill>
                            <a:srgbClr val="000000"/>
                          </a:solidFill>
                          <a:latin typeface="+mn-lt"/>
                        </a:rPr>
                        <a:t>, 300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Power Supplies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u="none" strike="noStrike" cap="none" normalizeH="0" baseline="0" dirty="0" smtClean="0">
                          <a:ln>
                            <a:noFill/>
                          </a:ln>
                          <a:solidFill>
                            <a:srgbClr val="000000"/>
                          </a:solidFill>
                          <a:effectLst/>
                        </a:rPr>
                        <a:t>Ext. AC power supply</a:t>
                      </a:r>
                      <a:endParaRPr kumimoji="0" lang="en-US" sz="800" b="0" i="0" u="none" strike="noStrike" cap="none" normalizeH="0" baseline="0" dirty="0" smtClean="0">
                        <a:ln>
                          <a:noFill/>
                        </a:ln>
                        <a:solidFill>
                          <a:srgbClr val="000000"/>
                        </a:solidFill>
                        <a:effectLst/>
                        <a:latin typeface="HelveticaNeue Condensed" pitchFamily="34" charset="0"/>
                      </a:endParaRPr>
                    </a:p>
                  </a:txBody>
                  <a:tcPr marL="61703" marR="61703" marT="26030" marB="26030" anchor="ctr" horzOverflow="overflow"/>
                </a:tc>
              </a:tr>
            </a:tbl>
          </a:graphicData>
        </a:graphic>
      </p:graphicFrame>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500" y="1055511"/>
            <a:ext cx="3420000" cy="846764"/>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33500" y="1912761"/>
            <a:ext cx="3420000" cy="846764"/>
          </a:xfrm>
          <a:prstGeom prst="rect">
            <a:avLst/>
          </a:prstGeom>
        </p:spPr>
      </p:pic>
      <p:sp>
        <p:nvSpPr>
          <p:cNvPr id="15"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73868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2962188836"/>
              </p:ext>
            </p:extLst>
          </p:nvPr>
        </p:nvGraphicFramePr>
        <p:xfrm>
          <a:off x="457200" y="2914650"/>
          <a:ext cx="8305800" cy="123036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800" u="none" strike="noStrike" cap="none" normalizeH="0" baseline="0" dirty="0" smtClean="0">
                          <a:ln>
                            <a:noFill/>
                          </a:ln>
                          <a:solidFill>
                            <a:srgbClr val="000000"/>
                          </a:solidFill>
                          <a:effectLst/>
                        </a:rPr>
                        <a:t>Indoor/Outdoor</a:t>
                      </a:r>
                      <a:endParaRPr kumimoji="0" lang="en-US" sz="8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Simultaneous SSIDs</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smtClean="0">
                          <a:ln>
                            <a:noFill/>
                          </a:ln>
                          <a:solidFill>
                            <a:srgbClr val="000000"/>
                          </a:solidFill>
                          <a:effectLst/>
                          <a:uLnTx/>
                          <a:uFillTx/>
                        </a:rPr>
                        <a:t>Number of Antenna</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dirty="0" smtClean="0">
                          <a:solidFill>
                            <a:srgbClr val="000000"/>
                          </a:solidFill>
                        </a:rPr>
                        <a:t>1 Internal</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24 </a:t>
                      </a:r>
                      <a:r>
                        <a:rPr kumimoji="0" lang="en-US" sz="800" b="0" i="0" u="none" strike="noStrike" cap="none" normalizeH="0" baseline="0" dirty="0" err="1" smtClean="0">
                          <a:ln>
                            <a:noFill/>
                          </a:ln>
                          <a:solidFill>
                            <a:srgbClr val="000000"/>
                          </a:solidFill>
                          <a:effectLst/>
                          <a:latin typeface="+mn-lt"/>
                        </a:rPr>
                        <a:t>dBm</a:t>
                      </a:r>
                      <a:r>
                        <a:rPr kumimoji="0" lang="en-US" sz="8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u="none" strike="noStrike" cap="none" normalizeH="0" baseline="0" dirty="0" smtClean="0">
                          <a:ln>
                            <a:noFill/>
                          </a:ln>
                          <a:solidFill>
                            <a:srgbClr val="000000"/>
                          </a:solidFill>
                          <a:effectLst/>
                        </a:rPr>
                        <a:t>Number of Radio</a:t>
                      </a: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800" b="1" i="0" u="none" strike="noStrike" cap="none" normalizeH="0" baseline="0" dirty="0" err="1" smtClean="0">
                          <a:ln>
                            <a:noFill/>
                          </a:ln>
                          <a:solidFill>
                            <a:srgbClr val="000000"/>
                          </a:solidFill>
                          <a:effectLst/>
                          <a:latin typeface="+mn-lt"/>
                        </a:rPr>
                        <a:t>PoE</a:t>
                      </a:r>
                      <a:r>
                        <a:rPr kumimoji="0" lang="en-US" sz="8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8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b="1" i="0" dirty="0" err="1" smtClean="0">
                          <a:solidFill>
                            <a:srgbClr val="000000"/>
                          </a:solidFill>
                          <a:latin typeface="+mn-lt"/>
                        </a:rPr>
                        <a:t>Tx</a:t>
                      </a:r>
                      <a:r>
                        <a:rPr lang="en-US" sz="800" b="1" i="0" baseline="0" dirty="0" smtClean="0">
                          <a:solidFill>
                            <a:srgbClr val="000000"/>
                          </a:solidFill>
                          <a:latin typeface="+mn-lt"/>
                        </a:rPr>
                        <a:t> / RX Stream (802.11n)</a:t>
                      </a:r>
                      <a:endParaRPr lang="en-US" sz="800" b="1" i="0" dirty="0">
                        <a:solidFill>
                          <a:srgbClr val="000000"/>
                        </a:solidFill>
                        <a:latin typeface="+mn-lt"/>
                      </a:endParaRPr>
                    </a:p>
                  </a:txBody>
                  <a:tcPr marL="61703" marR="61703" marT="26030" marB="26030" anchor="ctr" horzOverflow="overflow"/>
                </a:tc>
                <a:tc>
                  <a:txBody>
                    <a:bodyPr/>
                    <a:lstStyle/>
                    <a:p>
                      <a:pPr algn="ctr"/>
                      <a:r>
                        <a:rPr lang="en-US" sz="800" b="0" i="0" dirty="0" smtClean="0">
                          <a:solidFill>
                            <a:srgbClr val="000000"/>
                          </a:solidFill>
                          <a:latin typeface="+mn-lt"/>
                        </a:rPr>
                        <a:t>1x1 MIMO</a:t>
                      </a:r>
                      <a:r>
                        <a:rPr lang="en-US" sz="800" b="0" i="0" baseline="0" dirty="0" smtClean="0">
                          <a:solidFill>
                            <a:srgbClr val="000000"/>
                          </a:solidFill>
                          <a:latin typeface="+mn-lt"/>
                        </a:rPr>
                        <a:t>, 150 Mbps</a:t>
                      </a:r>
                      <a:endParaRPr lang="en-US" sz="8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8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8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a:stretch>
            <a:fillRect/>
          </a:stretch>
        </p:blipFill>
        <p:spPr>
          <a:xfrm>
            <a:off x="936038" y="881680"/>
            <a:ext cx="1524000" cy="2189480"/>
          </a:xfrm>
          <a:prstGeom prst="rect">
            <a:avLst/>
          </a:prstGeom>
        </p:spPr>
      </p:pic>
      <p:pic>
        <p:nvPicPr>
          <p:cNvPr id="10" name="Picture 9"/>
          <p:cNvPicPr>
            <a:picLocks noChangeAspect="1"/>
          </p:cNvPicPr>
          <p:nvPr/>
        </p:nvPicPr>
        <p:blipFill>
          <a:blip r:embed="rId3"/>
          <a:stretch>
            <a:fillRect/>
          </a:stretch>
        </p:blipFill>
        <p:spPr>
          <a:xfrm>
            <a:off x="2697591" y="1318973"/>
            <a:ext cx="2072640" cy="1417320"/>
          </a:xfrm>
          <a:prstGeom prst="rect">
            <a:avLst/>
          </a:prstGeom>
        </p:spPr>
      </p:pic>
    </p:spTree>
    <p:extLst>
      <p:ext uri="{BB962C8B-B14F-4D97-AF65-F5344CB8AC3E}">
        <p14:creationId xmlns:p14="http://schemas.microsoft.com/office/powerpoint/2010/main" val="2419906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2" y="913169"/>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1140827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900" b="0" i="0" u="none" strike="noStrike" cap="none" normalizeH="0" baseline="0" dirty="0" smtClean="0">
                          <a:ln>
                            <a:noFill/>
                          </a:ln>
                          <a:solidFill>
                            <a:srgbClr val="000000"/>
                          </a:solidFill>
                          <a:effectLst/>
                          <a:latin typeface="+mn-lt"/>
                        </a:rPr>
                        <a:t>16dBm (5 Ghz)</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a:t>
                      </a: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Proprietary POE</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1x1 MIMO</a:t>
                      </a:r>
                      <a:r>
                        <a:rPr lang="en-US" sz="900" b="0" i="0" baseline="0" dirty="0" smtClean="0">
                          <a:solidFill>
                            <a:srgbClr val="000000"/>
                          </a:solidFill>
                          <a:latin typeface="+mn-lt"/>
                        </a:rPr>
                        <a:t>, 150 Mbps</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96322" y="511693"/>
            <a:ext cx="1792224" cy="2686674"/>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3" y="873815"/>
            <a:ext cx="1888652" cy="2074857"/>
          </a:xfrm>
          <a:prstGeom prst="rect">
            <a:avLst/>
          </a:prstGeom>
        </p:spPr>
      </p:pic>
    </p:spTree>
    <p:extLst>
      <p:ext uri="{BB962C8B-B14F-4D97-AF65-F5344CB8AC3E}">
        <p14:creationId xmlns:p14="http://schemas.microsoft.com/office/powerpoint/2010/main" val="32239033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169005246"/>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221B</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223B</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8" name="Picture 7"/>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318071274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191654994"/>
              </p:ext>
            </p:extLst>
          </p:nvPr>
        </p:nvGraphicFramePr>
        <p:xfrm>
          <a:off x="1" y="705185"/>
          <a:ext cx="9143999" cy="4098419"/>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36576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FG-30D</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377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a:txBody>
                    <a:bodyPr/>
                    <a:lstStyle/>
                    <a:p>
                      <a:pPr algn="ctr"/>
                      <a:r>
                        <a:rPr lang="en-US" sz="900" b="1" i="0" dirty="0" smtClean="0">
                          <a:latin typeface="+mn-lt"/>
                        </a:rPr>
                        <a:t>5-25</a:t>
                      </a: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36424A"/>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37785">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&amp; features, 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2053622204"/>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 for monitoring)</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221C</a:t>
                      </a:r>
                      <a:r>
                        <a:rPr lang="en-US" sz="900" baseline="0" dirty="0" smtClean="0">
                          <a:solidFill>
                            <a:srgbClr val="000000"/>
                          </a:solidFill>
                        </a:rPr>
                        <a:t> </a:t>
                      </a:r>
                      <a:r>
                        <a:rPr lang="en-US" sz="900" dirty="0" smtClean="0">
                          <a:solidFill>
                            <a:srgbClr val="000000"/>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223C</a:t>
                      </a:r>
                      <a:r>
                        <a:rPr lang="en-US" sz="900" baseline="0" dirty="0" smtClean="0">
                          <a:solidFill>
                            <a:srgbClr val="000000"/>
                          </a:solidFill>
                        </a:rPr>
                        <a:t> </a:t>
                      </a:r>
                      <a:r>
                        <a:rPr lang="en-US" sz="900" dirty="0" smtClean="0">
                          <a:solidFill>
                            <a:srgbClr val="000000"/>
                          </a:solidFill>
                        </a:rPr>
                        <a:t>:4 External</a:t>
                      </a:r>
                      <a:endParaRPr lang="en-US" sz="900" b="0" i="0" dirty="0" smtClean="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1167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1" y="1333458"/>
            <a:ext cx="1622644" cy="811322"/>
          </a:xfrm>
          <a:prstGeom prst="rect">
            <a:avLst/>
          </a:prstGeom>
        </p:spPr>
      </p:pic>
      <p:pic>
        <p:nvPicPr>
          <p:cNvPr id="10" name="Picture 9"/>
          <p:cNvPicPr>
            <a:picLocks noChangeAspect="1"/>
          </p:cNvPicPr>
          <p:nvPr/>
        </p:nvPicPr>
        <p:blipFill>
          <a:blip r:embed="rId3"/>
          <a:stretch>
            <a:fillRect/>
          </a:stretch>
        </p:blipFill>
        <p:spPr>
          <a:xfrm>
            <a:off x="2440494" y="971688"/>
            <a:ext cx="2388870" cy="2137410"/>
          </a:xfrm>
          <a:prstGeom prst="rect">
            <a:avLst/>
          </a:prstGeom>
        </p:spPr>
      </p:pic>
    </p:spTree>
    <p:extLst>
      <p:ext uri="{BB962C8B-B14F-4D97-AF65-F5344CB8AC3E}">
        <p14:creationId xmlns:p14="http://schemas.microsoft.com/office/powerpoint/2010/main" val="184420957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46127648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3x3 MIMO</a:t>
                      </a:r>
                      <a:r>
                        <a:rPr lang="en-US" sz="900" b="0" i="0" baseline="0" dirty="0" smtClean="0">
                          <a:solidFill>
                            <a:srgbClr val="000000"/>
                          </a:solidFill>
                          <a:latin typeface="+mn-lt"/>
                        </a:rPr>
                        <a:t> with 3 spatial streams, 900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215400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769647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24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(250mW)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4" y="1060383"/>
            <a:ext cx="2520419" cy="1692471"/>
          </a:xfrm>
          <a:prstGeom prst="rect">
            <a:avLst/>
          </a:prstGeom>
        </p:spPr>
      </p:pic>
    </p:spTree>
    <p:extLst>
      <p:ext uri="{BB962C8B-B14F-4D97-AF65-F5344CB8AC3E}">
        <p14:creationId xmlns:p14="http://schemas.microsoft.com/office/powerpoint/2010/main" val="420194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583900445"/>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Internal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 (100 </a:t>
                      </a:r>
                      <a:r>
                        <a:rPr kumimoji="0" lang="en-US" sz="900" b="0" i="0" u="none" strike="noStrike" cap="none" normalizeH="0" baseline="0" dirty="0" err="1" smtClean="0">
                          <a:ln>
                            <a:noFill/>
                          </a:ln>
                          <a:solidFill>
                            <a:srgbClr val="000000"/>
                          </a:solidFill>
                          <a:effectLst/>
                          <a:latin typeface="+mn-lt"/>
                        </a:rPr>
                        <a:t>mW</a:t>
                      </a: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3x3 MIMO</a:t>
                      </a:r>
                      <a:r>
                        <a:rPr lang="en-US" sz="900" b="0" i="0" baseline="0" dirty="0" smtClean="0">
                          <a:solidFill>
                            <a:srgbClr val="000000"/>
                          </a:solidFill>
                          <a:latin typeface="+mn-lt"/>
                        </a:rPr>
                        <a:t> with 3 spatial streams, </a:t>
                      </a:r>
                      <a:r>
                        <a:rPr lang="en-US" sz="900" dirty="0" smtClean="0">
                          <a:solidFill>
                            <a:srgbClr val="000000"/>
                          </a:solidFill>
                        </a:rPr>
                        <a:t>1750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333459"/>
            <a:ext cx="3048000" cy="1524000"/>
          </a:xfrm>
          <a:prstGeom prst="rect">
            <a:avLst/>
          </a:prstGeom>
        </p:spPr>
      </p:pic>
    </p:spTree>
    <p:extLst>
      <p:ext uri="{BB962C8B-B14F-4D97-AF65-F5344CB8AC3E}">
        <p14:creationId xmlns:p14="http://schemas.microsoft.com/office/powerpoint/2010/main" val="20978682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37" y="610274"/>
            <a:ext cx="2762250" cy="2472690"/>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739707907"/>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Indoor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17 m (50mW)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802.3af</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2x2 MIMO</a:t>
                      </a:r>
                      <a:r>
                        <a:rPr lang="en-US" sz="900" b="0" i="0" baseline="0" dirty="0" smtClean="0">
                          <a:solidFill>
                            <a:srgbClr val="000000"/>
                          </a:solidFill>
                          <a:latin typeface="+mn-lt"/>
                        </a:rPr>
                        <a:t> with Dual Spatial streams, 600 Mbps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spTree>
    <p:extLst>
      <p:ext uri="{BB962C8B-B14F-4D97-AF65-F5344CB8AC3E}">
        <p14:creationId xmlns:p14="http://schemas.microsoft.com/office/powerpoint/2010/main" val="39339723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99573979"/>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 </a:t>
                      </a:r>
                      <a:r>
                        <a:rPr kumimoji="0" lang="en-US" sz="900" b="0" i="0" u="none" strike="noStrike" cap="none" normalizeH="0" baseline="0" dirty="0" err="1" smtClean="0">
                          <a:ln>
                            <a:noFill/>
                          </a:ln>
                          <a:solidFill>
                            <a:srgbClr val="000000"/>
                          </a:solidFill>
                          <a:effectLst/>
                          <a:latin typeface="+mn-lt"/>
                        </a:rPr>
                        <a:t>dBm</a:t>
                      </a:r>
                      <a:r>
                        <a:rPr kumimoji="0" lang="en-US" sz="900" b="0" i="0" u="none" strike="noStrike" cap="none" normalizeH="0" baseline="0" dirty="0" smtClean="0">
                          <a:ln>
                            <a:noFill/>
                          </a:ln>
                          <a:solidFill>
                            <a:srgbClr val="000000"/>
                          </a:solidFill>
                          <a:effectLst/>
                          <a:latin typeface="+mn-lt"/>
                        </a:rPr>
                        <a:t> (500mW)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600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AP-222B_F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400000">
            <a:off x="2478108" y="164573"/>
            <a:ext cx="1361948" cy="3477768"/>
          </a:xfrm>
          <a:prstGeom prst="rect">
            <a:avLst/>
          </a:prstGeom>
        </p:spPr>
      </p:pic>
    </p:spTree>
    <p:extLst>
      <p:ext uri="{BB962C8B-B14F-4D97-AF65-F5344CB8AC3E}">
        <p14:creationId xmlns:p14="http://schemas.microsoft.com/office/powerpoint/2010/main" val="39265070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10941383"/>
              </p:ext>
            </p:extLst>
          </p:nvPr>
        </p:nvGraphicFramePr>
        <p:xfrm>
          <a:off x="457200" y="2914650"/>
          <a:ext cx="8305800" cy="135405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26dBm (398mW)</a:t>
                      </a:r>
                    </a:p>
                  </a:txBody>
                  <a:tcPr marL="61703" marR="61703" marT="26030" marB="26030" anchor="ctr" horzOverflow="overflow"/>
                </a:tc>
              </a:tr>
              <a:tr h="233175">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802.3at &amp; proprietary</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a:t>
                      </a:r>
                      <a:r>
                        <a:rPr lang="en-US" sz="900" dirty="0" smtClean="0">
                          <a:solidFill>
                            <a:srgbClr val="000000"/>
                          </a:solidFill>
                        </a:rPr>
                        <a:t>1167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3" name="Picture 2" descr="FortiAP222C_FrontSide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400000">
            <a:off x="2138367" y="278932"/>
            <a:ext cx="1536192" cy="3287451"/>
          </a:xfrm>
          <a:prstGeom prst="rect">
            <a:avLst/>
          </a:prstGeom>
        </p:spPr>
      </p:pic>
    </p:spTree>
    <p:extLst>
      <p:ext uri="{BB962C8B-B14F-4D97-AF65-F5344CB8AC3E}">
        <p14:creationId xmlns:p14="http://schemas.microsoft.com/office/powerpoint/2010/main" val="8870312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40935038"/>
              </p:ext>
            </p:extLst>
          </p:nvPr>
        </p:nvGraphicFramePr>
        <p:xfrm>
          <a:off x="457200" y="2914650"/>
          <a:ext cx="8305800" cy="14472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Outdoor</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Simultaneous SSIDs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 for monitoring)</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Number of Antenna</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External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Max Transmission Power</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20dBm (50mW)</a:t>
                      </a: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Number of Radio</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err="1" smtClean="0">
                          <a:ln>
                            <a:noFill/>
                          </a:ln>
                          <a:solidFill>
                            <a:srgbClr val="000000"/>
                          </a:solidFill>
                          <a:effectLst/>
                          <a:latin typeface="+mn-lt"/>
                        </a:rPr>
                        <a:t>PoE</a:t>
                      </a:r>
                      <a:r>
                        <a:rPr kumimoji="0" lang="en-US" sz="900" b="1" i="0" u="none" strike="noStrike" cap="none" normalizeH="0" baseline="0" dirty="0" smtClean="0">
                          <a:ln>
                            <a:noFill/>
                          </a:ln>
                          <a:solidFill>
                            <a:srgbClr val="000000"/>
                          </a:solidFill>
                          <a:effectLst/>
                          <a:latin typeface="+mn-lt"/>
                        </a:rPr>
                        <a:t> Support</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IEEE 802.3af, IEEE 802.3at</a:t>
                      </a: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err="1" smtClean="0">
                          <a:solidFill>
                            <a:srgbClr val="000000"/>
                          </a:solidFill>
                          <a:latin typeface="+mn-lt"/>
                        </a:rPr>
                        <a:t>Tx</a:t>
                      </a:r>
                      <a:r>
                        <a:rPr lang="en-US" sz="900" b="1" i="0" baseline="0" dirty="0" smtClean="0">
                          <a:solidFill>
                            <a:srgbClr val="000000"/>
                          </a:solidFill>
                          <a:latin typeface="+mn-lt"/>
                        </a:rPr>
                        <a:t> / RX Stream (802.11n)</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2x2 MIMO</a:t>
                      </a:r>
                      <a:r>
                        <a:rPr lang="en-US" sz="900" b="0" i="0" baseline="0" dirty="0" smtClean="0">
                          <a:solidFill>
                            <a:srgbClr val="000000"/>
                          </a:solidFill>
                          <a:latin typeface="+mn-lt"/>
                        </a:rPr>
                        <a:t> with 2 spatial streams, 6</a:t>
                      </a:r>
                      <a:r>
                        <a:rPr lang="en-US" sz="900" dirty="0" smtClean="0">
                          <a:solidFill>
                            <a:srgbClr val="000000"/>
                          </a:solidFill>
                        </a:rPr>
                        <a:t>00 Mbps</a:t>
                      </a:r>
                      <a:r>
                        <a:rPr lang="en-US" sz="900" b="0" i="0" baseline="0" dirty="0" smtClean="0">
                          <a:solidFill>
                            <a:srgbClr val="000000"/>
                          </a:solidFill>
                          <a:latin typeface="+mn-lt"/>
                        </a:rPr>
                        <a:t> Total</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892193" y="136795"/>
            <a:ext cx="2450177" cy="3675265"/>
          </a:xfrm>
          <a:prstGeom prst="rect">
            <a:avLst/>
          </a:prstGeom>
        </p:spPr>
      </p:pic>
    </p:spTree>
    <p:extLst>
      <p:ext uri="{BB962C8B-B14F-4D97-AF65-F5344CB8AC3E}">
        <p14:creationId xmlns:p14="http://schemas.microsoft.com/office/powerpoint/2010/main" val="42624443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229056"/>
            <a:ext cx="2819400" cy="313748"/>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225815" y="1028905"/>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3" y="1129747"/>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2004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89"/>
            <a:ext cx="2819400" cy="34870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0"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09"/>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2004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824526155"/>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1248756657"/>
              </p:ext>
            </p:extLst>
          </p:nvPr>
        </p:nvGraphicFramePr>
        <p:xfrm>
          <a:off x="252000" y="1080000"/>
          <a:ext cx="8640000" cy="2688047"/>
        </p:xfrm>
        <a:graphic>
          <a:graphicData uri="http://schemas.openxmlformats.org/drawingml/2006/table">
            <a:tbl>
              <a:tblPr firstRow="1" bandRow="1">
                <a:effectLst/>
                <a:tableStyleId>{073A0DAA-6AF3-43AB-8588-CEC1D06C72B9}</a:tableStyleId>
              </a:tblPr>
              <a:tblGrid>
                <a:gridCol w="1522025"/>
                <a:gridCol w="1423595"/>
                <a:gridCol w="1423595"/>
                <a:gridCol w="1423595"/>
                <a:gridCol w="1423595"/>
                <a:gridCol w="1423595"/>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FWF30D</a:t>
                      </a: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 (CLI)</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Yes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SSID’s (incl. reserved)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i="0" dirty="0" smtClean="0">
                          <a:solidFill>
                            <a:schemeClr val="tx1"/>
                          </a:solidFill>
                        </a:rPr>
                        <a:t>2 /</a:t>
                      </a:r>
                      <a:r>
                        <a:rPr lang="en-US" sz="900" i="0" baseline="0" dirty="0" smtClean="0">
                          <a:solidFill>
                            <a:schemeClr val="tx1"/>
                          </a:solidFill>
                        </a:rPr>
                        <a:t> 2</a:t>
                      </a:r>
                      <a:endParaRPr lang="en-US" sz="900" i="0" dirty="0">
                        <a:solidFill>
                          <a:schemeClr val="tx1"/>
                        </a:solidFill>
                      </a:endParaRPr>
                    </a:p>
                  </a:txBody>
                  <a:tcPr marT="34290" marB="34290" anchor="ct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943876870"/>
              </p:ext>
            </p:extLst>
          </p:nvPr>
        </p:nvGraphicFramePr>
        <p:xfrm>
          <a:off x="252000" y="108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700025659"/>
              </p:ext>
            </p:extLst>
          </p:nvPr>
        </p:nvGraphicFramePr>
        <p:xfrm>
          <a:off x="252000" y="1080000"/>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21390185"/>
              </p:ext>
            </p:extLst>
          </p:nvPr>
        </p:nvGraphicFramePr>
        <p:xfrm>
          <a:off x="241396" y="960119"/>
          <a:ext cx="8763002" cy="3707101"/>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678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4x4:4</a:t>
                      </a:r>
                    </a:p>
                  </a:txBody>
                  <a:tcPr marL="0" marR="0" marT="0" marB="0" anchor="ctr">
                    <a:solidFill>
                      <a:schemeClr val="accent4">
                        <a:lumMod val="50000"/>
                      </a:schemeClr>
                    </a:solidFill>
                  </a:tcPr>
                </a:tc>
                <a:tc rowSpan="3">
                  <a:txBody>
                    <a:bodyPr/>
                    <a:lstStyle/>
                    <a:p>
                      <a:pPr algn="ctr"/>
                      <a:r>
                        <a:rPr lang="en-US" sz="1000" dirty="0" smtClean="0">
                          <a:solidFill>
                            <a:schemeClr val="bg1"/>
                          </a:solidFill>
                        </a:rPr>
                        <a:t>Dual Radio</a:t>
                      </a:r>
                    </a:p>
                  </a:txBody>
                  <a:tcPr marL="0" marR="0" marT="0" marB="0" vert="vert270" anchor="ctr">
                    <a:solidFill>
                      <a:schemeClr val="accent4"/>
                    </a:solidFill>
                  </a:tcPr>
                </a:tc>
                <a:tc rowSpan="2">
                  <a:txBody>
                    <a:bodyPr/>
                    <a:lstStyle/>
                    <a:p>
                      <a:pPr algn="ctr"/>
                      <a:r>
                        <a:rPr lang="en-US" sz="10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rowSpan="3">
                  <a:txBody>
                    <a:bodyPr/>
                    <a:lstStyle/>
                    <a:p>
                      <a:pPr algn="ctr"/>
                      <a:r>
                        <a:rPr lang="en-US" sz="1000"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endParaRPr lang="en-US"/>
                    </a:p>
                  </a:txBody>
                  <a:tcPr/>
                </a:tc>
                <a:tc vMerge="1">
                  <a:txBody>
                    <a:bodyPr/>
                    <a:lstStyle/>
                    <a:p>
                      <a:endParaRPr lang="en-US"/>
                    </a:p>
                  </a:txBody>
                  <a:tcPr/>
                </a:tc>
                <a:tc rowSpan="3">
                  <a:txBody>
                    <a:bodyPr/>
                    <a:lstStyle/>
                    <a:p>
                      <a:pPr algn="ctr"/>
                      <a:endParaRPr lang="en-US" sz="10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678760">
                <a:tc>
                  <a:txBody>
                    <a:bodyPr/>
                    <a:lstStyle/>
                    <a:p>
                      <a:pPr algn="ctr"/>
                      <a:r>
                        <a:rPr lang="en-US" sz="10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000" dirty="0" smtClean="0"/>
                        <a:t>Personal</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2681890"/>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-S321C</a:t>
            </a:r>
            <a:endParaRPr lang="en-US" sz="1200" b="1" dirty="0">
              <a:latin typeface="Arial Narrow"/>
              <a:cs typeface="Arial Narrow"/>
            </a:endParaRPr>
          </a:p>
        </p:txBody>
      </p:sp>
      <p:sp>
        <p:nvSpPr>
          <p:cNvPr id="70" name="TextBox 69"/>
          <p:cNvSpPr txBox="1"/>
          <p:nvPr/>
        </p:nvSpPr>
        <p:spPr>
          <a:xfrm>
            <a:off x="7899539" y="2432440"/>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-S323C</a:t>
            </a:r>
            <a:endParaRPr lang="en-US" sz="1200" b="1" dirty="0">
              <a:solidFill>
                <a:srgbClr val="000000"/>
              </a:solidFill>
              <a:latin typeface="Arial Narrow"/>
              <a:cs typeface="Arial Narrow"/>
            </a:endParaRPr>
          </a:p>
        </p:txBody>
      </p:sp>
      <p:grpSp>
        <p:nvGrpSpPr>
          <p:cNvPr id="72" name="Group 71"/>
          <p:cNvGrpSpPr/>
          <p:nvPr/>
        </p:nvGrpSpPr>
        <p:grpSpPr>
          <a:xfrm>
            <a:off x="7134779" y="2485066"/>
            <a:ext cx="674427" cy="437329"/>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23752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83" name="Rounded Rectangle 82"/>
          <p:cNvSpPr/>
          <p:nvPr/>
        </p:nvSpPr>
        <p:spPr bwMode="auto">
          <a:xfrm>
            <a:off x="7129092" y="26610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06" name="TextBox 105"/>
          <p:cNvSpPr txBox="1"/>
          <p:nvPr/>
        </p:nvSpPr>
        <p:spPr>
          <a:xfrm>
            <a:off x="7899538" y="3348107"/>
            <a:ext cx="1043090" cy="276999"/>
          </a:xfrm>
          <a:prstGeom prst="rect">
            <a:avLst/>
          </a:prstGeom>
          <a:noFill/>
        </p:spPr>
        <p:txBody>
          <a:bodyPr wrap="square" rtlCol="0">
            <a:spAutoFit/>
          </a:bodyPr>
          <a:lstStyle/>
          <a:p>
            <a:pPr>
              <a:defRPr/>
            </a:pPr>
            <a:r>
              <a:rPr lang="en-US" sz="1200" b="1" dirty="0">
                <a:latin typeface="Arial Narrow"/>
                <a:cs typeface="Arial Narrow"/>
              </a:rPr>
              <a:t>FAP</a:t>
            </a:r>
            <a:r>
              <a:rPr lang="en-US" sz="1200" b="1" dirty="0" smtClean="0">
                <a:latin typeface="Arial Narrow"/>
                <a:cs typeface="Arial Narrow"/>
              </a:rPr>
              <a:t>-S311C</a:t>
            </a:r>
            <a:endParaRPr lang="en-US" sz="1200" b="1" dirty="0">
              <a:latin typeface="Arial Narrow"/>
              <a:cs typeface="Arial Narrow"/>
            </a:endParaRPr>
          </a:p>
        </p:txBody>
      </p:sp>
      <p:sp>
        <p:nvSpPr>
          <p:cNvPr id="107" name="TextBox 106"/>
          <p:cNvSpPr txBox="1"/>
          <p:nvPr/>
        </p:nvSpPr>
        <p:spPr>
          <a:xfrm>
            <a:off x="7899539" y="3098656"/>
            <a:ext cx="1120065" cy="276999"/>
          </a:xfrm>
          <a:prstGeom prst="rect">
            <a:avLst/>
          </a:prstGeom>
          <a:noFill/>
        </p:spPr>
        <p:txBody>
          <a:bodyPr wrap="square" rtlCol="0">
            <a:spAutoFit/>
          </a:bodyPr>
          <a:lstStyle/>
          <a:p>
            <a:pPr>
              <a:defRPr/>
            </a:pPr>
            <a:r>
              <a:rPr lang="en-US" sz="1200" b="1" dirty="0">
                <a:solidFill>
                  <a:srgbClr val="000000"/>
                </a:solidFill>
                <a:latin typeface="Arial Narrow"/>
                <a:cs typeface="Arial Narrow"/>
              </a:rPr>
              <a:t>FAP</a:t>
            </a:r>
            <a:r>
              <a:rPr lang="en-US" sz="1200" b="1" dirty="0" smtClean="0">
                <a:solidFill>
                  <a:srgbClr val="000000"/>
                </a:solidFill>
                <a:latin typeface="Arial Narrow"/>
                <a:cs typeface="Arial Narrow"/>
              </a:rPr>
              <a:t>-S313C</a:t>
            </a:r>
            <a:endParaRPr lang="en-US" sz="1200" b="1" dirty="0">
              <a:solidFill>
                <a:srgbClr val="000000"/>
              </a:solidFill>
              <a:latin typeface="Arial Narrow"/>
              <a:cs typeface="Arial Narrow"/>
            </a:endParaRPr>
          </a:p>
        </p:txBody>
      </p:sp>
      <p:grpSp>
        <p:nvGrpSpPr>
          <p:cNvPr id="108" name="Group 107"/>
          <p:cNvGrpSpPr/>
          <p:nvPr/>
        </p:nvGrpSpPr>
        <p:grpSpPr>
          <a:xfrm>
            <a:off x="7134779" y="3151283"/>
            <a:ext cx="674427" cy="437329"/>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304150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112" name="Rounded Rectangle 111"/>
          <p:cNvSpPr/>
          <p:nvPr/>
        </p:nvSpPr>
        <p:spPr bwMode="auto">
          <a:xfrm>
            <a:off x="7129092" y="332725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0228957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7632" y="800102"/>
            <a:ext cx="2962536" cy="1975024"/>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900" y="2075906"/>
            <a:ext cx="4572000" cy="3048000"/>
          </a:xfrm>
          <a:prstGeom prst="rect">
            <a:avLst/>
          </a:prstGeom>
        </p:spPr>
      </p:pic>
      <p:graphicFrame>
        <p:nvGraphicFramePr>
          <p:cNvPr id="13" name="Content Placeholder 4"/>
          <p:cNvGraphicFramePr>
            <a:graphicFrameLocks/>
          </p:cNvGraphicFramePr>
          <p:nvPr>
            <p:extLst>
              <p:ext uri="{D42A27DB-BD31-4B8C-83A1-F6EECF244321}">
                <p14:modId xmlns:p14="http://schemas.microsoft.com/office/powerpoint/2010/main" val="2593291834"/>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900" b="1" dirty="0" smtClean="0">
                          <a:solidFill>
                            <a:schemeClr val="bg1"/>
                          </a:solidFill>
                        </a:rPr>
                        <a:t>Form Factor</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900" b="1" dirty="0" smtClean="0">
                          <a:solidFill>
                            <a:schemeClr val="bg1"/>
                          </a:solidFill>
                        </a:rPr>
                        <a:t>Rx / </a:t>
                      </a:r>
                      <a:r>
                        <a:rPr lang="fr-FR" sz="900" b="1" dirty="0" err="1" smtClean="0">
                          <a:solidFill>
                            <a:schemeClr val="bg1"/>
                          </a:solidFill>
                        </a:rPr>
                        <a:t>Tx</a:t>
                      </a:r>
                      <a:endParaRPr lang="fr-FR"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900" b="1" dirty="0" smtClean="0">
                          <a:solidFill>
                            <a:schemeClr val="bg1"/>
                          </a:solidFill>
                        </a:rPr>
                        <a:t>Radio 1</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smtClean="0">
                          <a:ln>
                            <a:noFill/>
                          </a:ln>
                          <a:effectLst/>
                        </a:rPr>
                        <a:t>Dual band 2.4/5GHz a/b/g/n/ac selectable</a:t>
                      </a:r>
                      <a:r>
                        <a:rPr kumimoji="0" lang="en-US" sz="900" u="none" strike="noStrike" kern="1200" cap="none" normalizeH="0" baseline="0" dirty="0" smtClean="0">
                          <a:ln>
                            <a:noFill/>
                          </a:ln>
                          <a:effectLst/>
                        </a:rPr>
                        <a:t> </a:t>
                      </a:r>
                      <a:r>
                        <a:rPr kumimoji="0" lang="en-US" sz="900" u="none" strike="noStrike" kern="1200" cap="none" normalizeH="0" baseline="0" smtClean="0">
                          <a:ln>
                            <a:noFill/>
                          </a:ln>
                          <a:effectLst/>
                        </a:rPr>
                        <a:t>(up </a:t>
                      </a:r>
                      <a:r>
                        <a:rPr kumimoji="0" lang="en-US" sz="900" u="none" strike="noStrike" kern="1200" cap="none" normalizeH="0" baseline="0" dirty="0" smtClean="0">
                          <a:ln>
                            <a:noFill/>
                          </a:ln>
                          <a:effectLst/>
                        </a:rPr>
                        <a:t>to 1300 Mbps)</a:t>
                      </a:r>
                      <a:endParaRPr kumimoji="0" lang="en-US" sz="900" u="none" strike="noStrike" kern="1200" cap="none" normalizeH="0" baseline="0" dirty="0" smtClean="0">
                        <a:ln>
                          <a:noFill/>
                        </a:ln>
                        <a:solidFill>
                          <a:schemeClr val="dk1"/>
                        </a:solidFill>
                        <a:effectLst/>
                        <a:latin typeface="+mn-lt"/>
                        <a:ea typeface="+mn-ea"/>
                        <a:cs typeface="+mn-cs"/>
                      </a:endParaRPr>
                    </a:p>
                  </a:txBody>
                  <a:tcPr marL="68580" marR="68580" marT="34290" marB="34290" anchor="ctr"/>
                </a:tc>
              </a:tr>
              <a:tr h="365459">
                <a:tc>
                  <a:txBody>
                    <a:bodyPr/>
                    <a:lstStyle/>
                    <a:p>
                      <a:r>
                        <a:rPr lang="en-US" sz="900" b="1" dirty="0" smtClean="0">
                          <a:solidFill>
                            <a:schemeClr val="bg1"/>
                          </a:solidFill>
                        </a:rPr>
                        <a:t>Radio 2</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a:t>
                      </a:r>
                      <a:endParaRPr kumimoji="0" lang="en-US" sz="900" u="none" strike="noStrike" cap="none" normalizeH="0" baseline="0" dirty="0" smtClean="0">
                        <a:ln>
                          <a:noFill/>
                        </a:ln>
                        <a:effectLst/>
                        <a:latin typeface="+mj-lt"/>
                      </a:endParaRPr>
                    </a:p>
                  </a:txBody>
                  <a:tcPr marL="68580" marR="68580" marT="34290" marB="34290" anchor="ctr"/>
                </a:tc>
              </a:tr>
              <a:tr h="365459">
                <a:tc>
                  <a:txBody>
                    <a:bodyPr/>
                    <a:lstStyle/>
                    <a:p>
                      <a:r>
                        <a:rPr lang="en-US" sz="900" b="1" dirty="0" err="1" smtClean="0">
                          <a:solidFill>
                            <a:schemeClr val="bg1"/>
                          </a:solidFill>
                        </a:rPr>
                        <a:t>PoE</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cap="none" normalizeH="0" baseline="0" dirty="0" smtClean="0">
                          <a:ln>
                            <a:noFill/>
                          </a:ln>
                          <a:effectLst/>
                        </a:rPr>
                        <a:t>802.3at</a:t>
                      </a:r>
                      <a:endParaRPr kumimoji="0" lang="en-US" sz="900" u="none" strike="noStrike" cap="none" normalizeH="0" baseline="0" dirty="0" smtClean="0">
                        <a:ln>
                          <a:noFill/>
                        </a:ln>
                        <a:effectLst/>
                        <a:latin typeface="+mj-lt"/>
                      </a:endParaRPr>
                    </a:p>
                  </a:txBody>
                  <a:tcPr marL="68580" marR="68580" marT="34290" marB="34290" anchor="ctr"/>
                </a:tc>
              </a:tr>
              <a:tr h="297180">
                <a:tc>
                  <a:txBody>
                    <a:bodyPr/>
                    <a:lstStyle/>
                    <a:p>
                      <a:r>
                        <a:rPr lang="en-US" sz="900" b="1" dirty="0" smtClean="0">
                          <a:solidFill>
                            <a:schemeClr val="bg1"/>
                          </a:solidFill>
                        </a:rPr>
                        <a:t>Antennas</a:t>
                      </a:r>
                      <a:endParaRPr lang="en-US" sz="9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3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900" b="1" dirty="0" smtClean="0">
                          <a:solidFill>
                            <a:schemeClr val="bg1"/>
                          </a:solidFill>
                        </a:rPr>
                        <a:t>Ethernet Interfaces</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900" b="1" dirty="0" smtClean="0">
                          <a:solidFill>
                            <a:schemeClr val="bg1"/>
                          </a:solidFill>
                        </a:rPr>
                        <a:t>USB</a:t>
                      </a:r>
                      <a:endParaRPr lang="en-US" sz="9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
        <p:nvSpPr>
          <p:cNvPr id="2" name="Title 1"/>
          <p:cNvSpPr>
            <a:spLocks noGrp="1"/>
          </p:cNvSpPr>
          <p:nvPr>
            <p:ph type="title"/>
          </p:nvPr>
        </p:nvSpPr>
        <p:spPr/>
        <p:txBody>
          <a:bodyPr anchor="ctr"/>
          <a:lstStyle/>
          <a:p>
            <a:r>
              <a:rPr lang="en-US" dirty="0" smtClean="0"/>
              <a:t>FortiAP S311C/S313C</a:t>
            </a:r>
            <a:endParaRPr lang="en-US" dirty="0"/>
          </a:p>
        </p:txBody>
      </p:sp>
      <p:sp>
        <p:nvSpPr>
          <p:cNvPr id="15" name="TextBox 14"/>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FAP-S313C</a:t>
            </a:r>
          </a:p>
        </p:txBody>
      </p:sp>
      <p:sp>
        <p:nvSpPr>
          <p:cNvPr id="16" name="TextBox 15"/>
          <p:cNvSpPr txBox="1"/>
          <p:nvPr/>
        </p:nvSpPr>
        <p:spPr>
          <a:xfrm>
            <a:off x="1511806" y="1088473"/>
            <a:ext cx="1268095"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FAP-S311C</a:t>
            </a:r>
          </a:p>
        </p:txBody>
      </p:sp>
    </p:spTree>
    <p:extLst>
      <p:ext uri="{BB962C8B-B14F-4D97-AF65-F5344CB8AC3E}">
        <p14:creationId xmlns:p14="http://schemas.microsoft.com/office/powerpoint/2010/main" val="7946432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1450" y="1600200"/>
            <a:ext cx="5772150" cy="3848100"/>
          </a:xfrm>
          <a:prstGeom prst="rect">
            <a:avLst/>
          </a:prstGeom>
        </p:spPr>
      </p:pic>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8102" y="776344"/>
            <a:ext cx="3028950" cy="2019300"/>
          </a:xfrm>
          <a:prstGeom prst="rect">
            <a:avLst/>
          </a:prstGeom>
        </p:spPr>
      </p:pic>
      <p:sp>
        <p:nvSpPr>
          <p:cNvPr id="2" name="Title 1"/>
          <p:cNvSpPr>
            <a:spLocks noGrp="1"/>
          </p:cNvSpPr>
          <p:nvPr>
            <p:ph type="title"/>
          </p:nvPr>
        </p:nvSpPr>
        <p:spPr/>
        <p:txBody>
          <a:bodyPr anchor="ctr"/>
          <a:lstStyle/>
          <a:p>
            <a:r>
              <a:rPr lang="en-US" dirty="0" smtClean="0"/>
              <a:t>FortiAP S321C/S323C</a:t>
            </a:r>
            <a:endParaRPr lang="en-US" dirty="0"/>
          </a:p>
        </p:txBody>
      </p:sp>
      <p:sp>
        <p:nvSpPr>
          <p:cNvPr id="22" name="TextBox 21"/>
          <p:cNvSpPr txBox="1"/>
          <p:nvPr/>
        </p:nvSpPr>
        <p:spPr>
          <a:xfrm>
            <a:off x="1516234" y="2743201"/>
            <a:ext cx="1279417" cy="338554"/>
          </a:xfrm>
          <a:prstGeom prst="rect">
            <a:avLst/>
          </a:prstGeom>
          <a:noFill/>
        </p:spPr>
        <p:txBody>
          <a:bodyPr wrap="none" rtlCol="0">
            <a:spAutoFit/>
          </a:bodyPr>
          <a:lstStyle/>
          <a:p>
            <a:r>
              <a:rPr lang="en-US" sz="1600" b="1" dirty="0">
                <a:latin typeface="Arial"/>
                <a:cs typeface="Arial"/>
              </a:rPr>
              <a:t>FAP-S323C</a:t>
            </a:r>
          </a:p>
        </p:txBody>
      </p:sp>
      <p:sp>
        <p:nvSpPr>
          <p:cNvPr id="23" name="TextBox 22"/>
          <p:cNvSpPr txBox="1"/>
          <p:nvPr/>
        </p:nvSpPr>
        <p:spPr>
          <a:xfrm>
            <a:off x="1511806" y="1088473"/>
            <a:ext cx="1279417" cy="338554"/>
          </a:xfrm>
          <a:prstGeom prst="rect">
            <a:avLst/>
          </a:prstGeom>
          <a:noFill/>
        </p:spPr>
        <p:txBody>
          <a:bodyPr wrap="none" rtlCol="0">
            <a:spAutoFit/>
          </a:bodyPr>
          <a:lstStyle>
            <a:defPPr>
              <a:defRPr lang="en-US"/>
            </a:defPPr>
            <a:lvl1pPr>
              <a:defRPr sz="1000" b="1">
                <a:latin typeface="Helvetica 55 Roman"/>
                <a:cs typeface="Helvetica 55 Roman"/>
              </a:defRPr>
            </a:lvl1pPr>
          </a:lstStyle>
          <a:p>
            <a:r>
              <a:rPr lang="en-US" sz="1600" dirty="0">
                <a:latin typeface="Arial"/>
                <a:cs typeface="Arial"/>
              </a:rPr>
              <a:t>FAP-S321C</a:t>
            </a:r>
          </a:p>
        </p:txBody>
      </p:sp>
      <p:graphicFrame>
        <p:nvGraphicFramePr>
          <p:cNvPr id="14" name="Content Placeholder 4"/>
          <p:cNvGraphicFramePr>
            <a:graphicFrameLocks/>
          </p:cNvGraphicFramePr>
          <p:nvPr>
            <p:extLst>
              <p:ext uri="{D42A27DB-BD31-4B8C-83A1-F6EECF244321}">
                <p14:modId xmlns:p14="http://schemas.microsoft.com/office/powerpoint/2010/main" val="3950546606"/>
              </p:ext>
            </p:extLst>
          </p:nvPr>
        </p:nvGraphicFramePr>
        <p:xfrm>
          <a:off x="4400550" y="1314452"/>
          <a:ext cx="4302292" cy="2714021"/>
        </p:xfrm>
        <a:graphic>
          <a:graphicData uri="http://schemas.openxmlformats.org/drawingml/2006/table">
            <a:tbl>
              <a:tblPr firstRow="1" bandRow="1">
                <a:tableStyleId>{073A0DAA-6AF3-43AB-8588-CEC1D06C72B9}</a:tableStyleId>
              </a:tblPr>
              <a:tblGrid>
                <a:gridCol w="1564469"/>
                <a:gridCol w="2737823"/>
              </a:tblGrid>
              <a:tr h="251460">
                <a:tc gridSpan="2">
                  <a:txBody>
                    <a:bodyPr/>
                    <a:lstStyle/>
                    <a:p>
                      <a:pPr algn="l"/>
                      <a:r>
                        <a:rPr kumimoji="0" lang="en-US" sz="1200" u="none" strike="noStrike" cap="none" normalizeH="0" baseline="0" dirty="0" smtClean="0">
                          <a:ln>
                            <a:noFill/>
                          </a:ln>
                          <a:effectLst/>
                        </a:rPr>
                        <a:t>Specification </a:t>
                      </a:r>
                      <a:endParaRPr lang="en-US" sz="1200" dirty="0">
                        <a:latin typeface="+mj-lt"/>
                      </a:endParaRPr>
                    </a:p>
                  </a:txBody>
                  <a:tcPr marL="68580" marR="68580" marT="34290" marB="34290" anchor="ctr">
                    <a:solidFill>
                      <a:schemeClr val="accent4">
                        <a:lumMod val="50000"/>
                      </a:schemeClr>
                    </a:solidFill>
                  </a:tcPr>
                </a:tc>
                <a:tc hMerge="1">
                  <a:txBody>
                    <a:bodyPr/>
                    <a:lstStyle/>
                    <a:p>
                      <a:pPr algn="ctr"/>
                      <a:endParaRPr lang="en-US" sz="1100" dirty="0"/>
                    </a:p>
                  </a:txBody>
                  <a:tcPr anchor="ctr"/>
                </a:tc>
              </a:tr>
              <a:tr h="219275">
                <a:tc>
                  <a:txBody>
                    <a:bodyPr/>
                    <a:lstStyle/>
                    <a:p>
                      <a:r>
                        <a:rPr lang="en-US" sz="800" b="1" dirty="0" smtClean="0">
                          <a:solidFill>
                            <a:schemeClr val="bg1"/>
                          </a:solidFill>
                        </a:rPr>
                        <a:t>Form Factor</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rPr>
                        <a:t>Smoke Detector Form Factor</a:t>
                      </a:r>
                      <a:endParaRPr kumimoji="0" lang="en-GB" sz="900" b="0" i="0" u="none" strike="noStrike" cap="none" normalizeH="0" baseline="0" dirty="0" smtClean="0">
                        <a:ln>
                          <a:noFill/>
                        </a:ln>
                        <a:solidFill>
                          <a:srgbClr val="131313"/>
                        </a:solidFill>
                        <a:effectLst/>
                        <a:latin typeface="+mj-lt"/>
                      </a:endParaRPr>
                    </a:p>
                  </a:txBody>
                  <a:tcPr marL="68580" marR="68580" marT="34290" marB="34290" anchor="ctr"/>
                </a:tc>
              </a:tr>
              <a:tr h="219275">
                <a:tc>
                  <a:txBody>
                    <a:bodyPr/>
                    <a:lstStyle/>
                    <a:p>
                      <a:r>
                        <a:rPr lang="fr-FR" sz="800" b="1" dirty="0" smtClean="0">
                          <a:solidFill>
                            <a:schemeClr val="bg1"/>
                          </a:solidFill>
                        </a:rPr>
                        <a:t>Rx / </a:t>
                      </a:r>
                      <a:r>
                        <a:rPr lang="fr-FR" sz="800" b="1" dirty="0" err="1" smtClean="0">
                          <a:solidFill>
                            <a:schemeClr val="bg1"/>
                          </a:solidFill>
                        </a:rPr>
                        <a:t>Tx</a:t>
                      </a:r>
                      <a:endParaRPr lang="fr-FR"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3x3: 3 stream</a:t>
                      </a:r>
                      <a:endParaRPr kumimoji="0" lang="en-GB" sz="900" b="0" i="0" u="none" strike="noStrike" cap="none" normalizeH="0" baseline="0" dirty="0" smtClean="0">
                        <a:ln>
                          <a:noFill/>
                        </a:ln>
                        <a:solidFill>
                          <a:srgbClr val="000000"/>
                        </a:solidFill>
                        <a:effectLst/>
                        <a:latin typeface="+mj-lt"/>
                      </a:endParaRPr>
                    </a:p>
                  </a:txBody>
                  <a:tcPr marL="68580" marR="68580" marT="34290" marB="34290" anchor="ctr"/>
                </a:tc>
              </a:tr>
              <a:tr h="365459">
                <a:tc>
                  <a:txBody>
                    <a:bodyPr/>
                    <a:lstStyle/>
                    <a:p>
                      <a:r>
                        <a:rPr lang="en-US" sz="800" b="1" dirty="0" smtClean="0">
                          <a:solidFill>
                            <a:schemeClr val="bg1"/>
                          </a:solidFill>
                        </a:rPr>
                        <a:t>Radio 1</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2.4 GHz b/g/n</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(450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smtClean="0">
                          <a:solidFill>
                            <a:schemeClr val="bg1"/>
                          </a:solidFill>
                        </a:rPr>
                        <a:t>Radio 2</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u="none" strike="noStrike" kern="1200" cap="none" normalizeH="0" baseline="0" dirty="0" smtClean="0">
                          <a:ln>
                            <a:noFill/>
                          </a:ln>
                          <a:solidFill>
                            <a:schemeClr val="dk1"/>
                          </a:solidFill>
                          <a:effectLst/>
                          <a:latin typeface="+mn-lt"/>
                          <a:ea typeface="+mn-ea"/>
                          <a:cs typeface="+mn-cs"/>
                        </a:rPr>
                        <a:t>5GHz a/n/ac</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0" i="0" u="none" strike="noStrike" kern="1200" cap="none" normalizeH="0" baseline="0" dirty="0" smtClean="0">
                          <a:ln>
                            <a:noFill/>
                          </a:ln>
                          <a:solidFill>
                            <a:schemeClr val="dk1"/>
                          </a:solidFill>
                          <a:effectLst/>
                          <a:latin typeface="+mn-lt"/>
                          <a:ea typeface="+mn-ea"/>
                          <a:cs typeface="+mn-cs"/>
                        </a:rPr>
                        <a:t>(1300 Mbps)</a:t>
                      </a:r>
                      <a:endParaRPr lang="en-US" sz="900" b="0" i="0" kern="1200" dirty="0" smtClean="0">
                        <a:solidFill>
                          <a:schemeClr val="dk1"/>
                        </a:solidFill>
                        <a:latin typeface="+mn-lt"/>
                        <a:ea typeface="+mn-ea"/>
                        <a:cs typeface="+mn-cs"/>
                      </a:endParaRPr>
                    </a:p>
                  </a:txBody>
                  <a:tcPr marL="68580" marR="68580" marT="34290" marB="34290" anchor="ctr"/>
                </a:tc>
              </a:tr>
              <a:tr h="365459">
                <a:tc>
                  <a:txBody>
                    <a:bodyPr/>
                    <a:lstStyle/>
                    <a:p>
                      <a:r>
                        <a:rPr lang="en-US" sz="800" b="1" dirty="0" err="1" smtClean="0">
                          <a:solidFill>
                            <a:schemeClr val="bg1"/>
                          </a:solidFill>
                        </a:rPr>
                        <a:t>PoE</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algn="l"/>
                      <a:r>
                        <a:rPr kumimoji="0" lang="en-US" sz="900" u="none" strike="noStrike" kern="1200" cap="none" normalizeH="0" baseline="0" dirty="0" smtClean="0">
                          <a:ln>
                            <a:noFill/>
                          </a:ln>
                          <a:solidFill>
                            <a:schemeClr val="dk1"/>
                          </a:solidFill>
                          <a:effectLst/>
                          <a:latin typeface="+mn-lt"/>
                          <a:ea typeface="+mn-ea"/>
                          <a:cs typeface="+mn-cs"/>
                        </a:rPr>
                        <a:t>802.3at</a:t>
                      </a:r>
                      <a:endParaRPr lang="en-US" sz="900" b="0" i="0" kern="1200" dirty="0">
                        <a:solidFill>
                          <a:schemeClr val="dk1"/>
                        </a:solidFill>
                        <a:latin typeface="+mn-lt"/>
                        <a:ea typeface="+mn-ea"/>
                        <a:cs typeface="+mn-cs"/>
                      </a:endParaRPr>
                    </a:p>
                  </a:txBody>
                  <a:tcPr marL="68580" marR="68580" marT="34290" marB="34290" anchor="ctr"/>
                </a:tc>
              </a:tr>
              <a:tr h="297180">
                <a:tc>
                  <a:txBody>
                    <a:bodyPr/>
                    <a:lstStyle/>
                    <a:p>
                      <a:r>
                        <a:rPr lang="en-US" sz="800" b="1" dirty="0" smtClean="0">
                          <a:solidFill>
                            <a:schemeClr val="bg1"/>
                          </a:solidFill>
                        </a:rPr>
                        <a:t>Antennas</a:t>
                      </a:r>
                      <a:endParaRPr lang="en-US" sz="800" b="1" dirty="0" smtClean="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311C: 6 internal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313C: 3 external</a:t>
                      </a:r>
                    </a:p>
                  </a:txBody>
                  <a:tcPr marL="68580" marR="68580" marT="34290" marB="34290" anchor="ctr"/>
                </a:tc>
              </a:tr>
              <a:tr h="365459">
                <a:tc>
                  <a:txBody>
                    <a:bodyPr/>
                    <a:lstStyle/>
                    <a:p>
                      <a:r>
                        <a:rPr lang="en-US" sz="800" b="1" dirty="0" smtClean="0">
                          <a:solidFill>
                            <a:schemeClr val="bg1"/>
                          </a:solidFill>
                        </a:rPr>
                        <a:t>Ethernet Interfaces</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u="none" strike="noStrike" cap="none" normalizeH="0" baseline="0" dirty="0" smtClean="0">
                        <a:ln>
                          <a:noFill/>
                        </a:ln>
                        <a:effectLst/>
                        <a:latin typeface="+mj-lt"/>
                      </a:endParaRPr>
                    </a:p>
                  </a:txBody>
                  <a:tcPr marL="68580" marR="68580" marT="34290" marB="34290" anchor="ctr"/>
                </a:tc>
              </a:tr>
              <a:tr h="219275">
                <a:tc>
                  <a:txBody>
                    <a:bodyPr/>
                    <a:lstStyle/>
                    <a:p>
                      <a:r>
                        <a:rPr lang="en-US" sz="800" b="1" dirty="0" smtClean="0">
                          <a:solidFill>
                            <a:schemeClr val="bg1"/>
                          </a:solidFill>
                        </a:rPr>
                        <a:t>USB</a:t>
                      </a:r>
                      <a:endParaRPr lang="en-US" sz="800" b="1" dirty="0">
                        <a:solidFill>
                          <a:schemeClr val="bg1"/>
                        </a:solidFill>
                        <a:latin typeface="+mj-lt"/>
                      </a:endParaRPr>
                    </a:p>
                  </a:txBody>
                  <a:tcPr marL="68580" marR="68580"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Yes</a:t>
                      </a:r>
                      <a:endParaRPr kumimoji="0" lang="en-US" sz="900" b="0" i="0" u="none" strike="noStrike" cap="none" normalizeH="0" baseline="0" dirty="0" smtClean="0">
                        <a:ln>
                          <a:noFill/>
                        </a:ln>
                        <a:solidFill>
                          <a:srgbClr val="131313"/>
                        </a:solidFill>
                        <a:effectLst/>
                        <a:latin typeface="+mj-lt"/>
                      </a:endParaRPr>
                    </a:p>
                  </a:txBody>
                  <a:tcPr marL="68580" marR="68580" marT="34290" marB="34290" anchor="ctr"/>
                </a:tc>
              </a:tr>
            </a:tbl>
          </a:graphicData>
        </a:graphic>
      </p:graphicFrame>
    </p:spTree>
    <p:extLst>
      <p:ext uri="{BB962C8B-B14F-4D97-AF65-F5344CB8AC3E}">
        <p14:creationId xmlns:p14="http://schemas.microsoft.com/office/powerpoint/2010/main" val="41237417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92951100"/>
              </p:ext>
            </p:extLst>
          </p:nvPr>
        </p:nvGraphicFramePr>
        <p:xfrm>
          <a:off x="252001" y="1080000"/>
          <a:ext cx="8640000" cy="3059614"/>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2004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xmlns:p14="http://schemas.microsoft.com/office/powerpoint/2010/main" spd="slow">
    <p:wip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435108271"/>
              </p:ext>
            </p:extLst>
          </p:nvPr>
        </p:nvGraphicFramePr>
        <p:xfrm>
          <a:off x="304797" y="108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0518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3373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xmlns:p14="http://schemas.microsoft.com/office/powerpoint/2010/main" spd="slow">
    <p:wip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13720781"/>
              </p:ext>
            </p:extLst>
          </p:nvPr>
        </p:nvGraphicFramePr>
        <p:xfrm>
          <a:off x="304797" y="108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0518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5946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xmlns:p14="http://schemas.microsoft.com/office/powerpoint/2010/mai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7145" y="3724831"/>
            <a:ext cx="2989257" cy="575241"/>
          </a:xfrm>
          <a:prstGeom prst="rect">
            <a:avLst/>
          </a:prstGeom>
        </p:spPr>
      </p:pic>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3"/>
            <a:ext cx="3987800" cy="937549"/>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2754954"/>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37"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968326" y="2173994"/>
            <a:ext cx="1290135" cy="289283"/>
          </a:xfrm>
          <a:prstGeom prst="rect">
            <a:avLst/>
          </a:prstGeom>
          <a:noFill/>
          <a:ln w="9525">
            <a:noFill/>
            <a:miter lim="800000"/>
            <a:headEnd/>
            <a:tailEnd/>
          </a:ln>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784" y="2595349"/>
            <a:ext cx="2819677" cy="319209"/>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38784" y="3042288"/>
            <a:ext cx="2819677" cy="329184"/>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38784" y="3482086"/>
            <a:ext cx="2786426" cy="289283"/>
          </a:xfrm>
          <a:prstGeom prst="rect">
            <a:avLst/>
          </a:prstGeom>
          <a:ln>
            <a:noFill/>
          </a:ln>
          <a:effectLst>
            <a:outerShdw blurRad="63500" dist="25400" dir="2700000" algn="tl" rotWithShape="0">
              <a:srgbClr val="333333">
                <a:alpha val="65000"/>
              </a:srgbClr>
            </a:outerShdw>
          </a:effectLst>
        </p:spPr>
      </p:pic>
      <p:pic>
        <p:nvPicPr>
          <p:cNvPr id="6" name="Picture 5" descr="FSW-28C-Bk.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946539" y="1796669"/>
            <a:ext cx="1399863" cy="345810"/>
          </a:xfrm>
          <a:prstGeom prst="rect">
            <a:avLst/>
          </a:prstGeom>
        </p:spPr>
      </p:pic>
      <p:grpSp>
        <p:nvGrpSpPr>
          <p:cNvPr id="7" name="Group 6"/>
          <p:cNvGrpSpPr/>
          <p:nvPr/>
        </p:nvGrpSpPr>
        <p:grpSpPr>
          <a:xfrm>
            <a:off x="3304424" y="4278702"/>
            <a:ext cx="1593753" cy="276999"/>
            <a:chOff x="3636385" y="4250507"/>
            <a:chExt cx="1593753" cy="276999"/>
          </a:xfrm>
        </p:grpSpPr>
        <p:pic>
          <p:nvPicPr>
            <p:cNvPr id="29" name="Picture 28"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30" name="Rectangle 29"/>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FSW-448B</a:t>
              </a:r>
            </a:p>
          </p:txBody>
        </p:sp>
      </p:gr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48074" y="4166290"/>
            <a:ext cx="2998328" cy="474652"/>
          </a:xfrm>
          <a:prstGeom prst="rect">
            <a:avLst/>
          </a:prstGeom>
        </p:spPr>
      </p:pic>
      <p:sp>
        <p:nvSpPr>
          <p:cNvPr id="35" name="Rectangle 3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Access level Gigabit Switches with </a:t>
            </a:r>
            <a:r>
              <a:rPr lang="en-US" sz="1800" b="1" dirty="0" smtClean="0">
                <a:solidFill>
                  <a:schemeClr val="bg1"/>
                </a:solidFill>
                <a:cs typeface="Arial Narrow"/>
              </a:rPr>
              <a:t>ease </a:t>
            </a:r>
            <a:r>
              <a:rPr lang="en-US" sz="18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107212"/>
            <a:ext cx="585216" cy="585216"/>
          </a:xfrm>
          <a:prstGeom prst="rect">
            <a:avLst/>
          </a:prstGeom>
        </p:spPr>
      </p:pic>
      <p:grpSp>
        <p:nvGrpSpPr>
          <p:cNvPr id="33" name="Group 32"/>
          <p:cNvGrpSpPr/>
          <p:nvPr/>
        </p:nvGrpSpPr>
        <p:grpSpPr>
          <a:xfrm>
            <a:off x="3304424" y="3889291"/>
            <a:ext cx="1593753" cy="276999"/>
            <a:chOff x="3636385" y="4250507"/>
            <a:chExt cx="1593753" cy="276999"/>
          </a:xfrm>
        </p:grpSpPr>
        <p:pic>
          <p:nvPicPr>
            <p:cNvPr id="34" name="Picture 33"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36" name="Rectangle 35"/>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FSW-348B</a:t>
              </a:r>
            </a:p>
          </p:txBody>
        </p:sp>
      </p:grpSp>
      <p:grpSp>
        <p:nvGrpSpPr>
          <p:cNvPr id="38" name="Group 37"/>
          <p:cNvGrpSpPr/>
          <p:nvPr/>
        </p:nvGrpSpPr>
        <p:grpSpPr>
          <a:xfrm>
            <a:off x="3304424" y="3573654"/>
            <a:ext cx="1593753" cy="276999"/>
            <a:chOff x="3636385" y="4250507"/>
            <a:chExt cx="1593753" cy="276999"/>
          </a:xfrm>
        </p:grpSpPr>
        <p:pic>
          <p:nvPicPr>
            <p:cNvPr id="46" name="Picture 45"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47" name="Rectangle 46"/>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FSW-324B</a:t>
              </a:r>
            </a:p>
          </p:txBody>
        </p:sp>
      </p:grpSp>
      <p:grpSp>
        <p:nvGrpSpPr>
          <p:cNvPr id="48" name="Group 47"/>
          <p:cNvGrpSpPr/>
          <p:nvPr/>
        </p:nvGrpSpPr>
        <p:grpSpPr>
          <a:xfrm>
            <a:off x="3304424" y="3075974"/>
            <a:ext cx="1593753" cy="276999"/>
            <a:chOff x="3636385" y="4250507"/>
            <a:chExt cx="1593753" cy="276999"/>
          </a:xfrm>
        </p:grpSpPr>
        <p:pic>
          <p:nvPicPr>
            <p:cNvPr id="49" name="Picture 48"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0" name="Rectangle 49"/>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FSW-224B</a:t>
              </a:r>
            </a:p>
          </p:txBody>
        </p:sp>
      </p:grpSp>
      <p:grpSp>
        <p:nvGrpSpPr>
          <p:cNvPr id="51" name="Group 50"/>
          <p:cNvGrpSpPr/>
          <p:nvPr/>
        </p:nvGrpSpPr>
        <p:grpSpPr>
          <a:xfrm>
            <a:off x="3304424" y="2684751"/>
            <a:ext cx="1602824" cy="276999"/>
            <a:chOff x="3636385" y="4250507"/>
            <a:chExt cx="1602824" cy="276999"/>
          </a:xfrm>
        </p:grpSpPr>
        <p:pic>
          <p:nvPicPr>
            <p:cNvPr id="52" name="Picture 51"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3" name="Rectangle 52"/>
            <p:cNvSpPr/>
            <p:nvPr/>
          </p:nvSpPr>
          <p:spPr>
            <a:xfrm>
              <a:off x="3754597"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FSW-124B-POE</a:t>
              </a:r>
            </a:p>
          </p:txBody>
        </p:sp>
      </p:grpSp>
      <p:grpSp>
        <p:nvGrpSpPr>
          <p:cNvPr id="54" name="Group 53"/>
          <p:cNvGrpSpPr/>
          <p:nvPr/>
        </p:nvGrpSpPr>
        <p:grpSpPr>
          <a:xfrm>
            <a:off x="448252" y="2173994"/>
            <a:ext cx="1593753" cy="276999"/>
            <a:chOff x="3636385" y="4250507"/>
            <a:chExt cx="1593753" cy="276999"/>
          </a:xfrm>
        </p:grpSpPr>
        <p:pic>
          <p:nvPicPr>
            <p:cNvPr id="55" name="Picture 5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6" name="Rectangle 55"/>
            <p:cNvSpPr/>
            <p:nvPr/>
          </p:nvSpPr>
          <p:spPr>
            <a:xfrm>
              <a:off x="3745526"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FSW-80-POE</a:t>
              </a:r>
            </a:p>
          </p:txBody>
        </p:sp>
      </p:grpSp>
      <p:grpSp>
        <p:nvGrpSpPr>
          <p:cNvPr id="57" name="Group 56"/>
          <p:cNvGrpSpPr/>
          <p:nvPr/>
        </p:nvGrpSpPr>
        <p:grpSpPr>
          <a:xfrm>
            <a:off x="448252" y="1782771"/>
            <a:ext cx="1602824" cy="276999"/>
            <a:chOff x="3636385" y="4250507"/>
            <a:chExt cx="1602824" cy="276999"/>
          </a:xfrm>
        </p:grpSpPr>
        <p:pic>
          <p:nvPicPr>
            <p:cNvPr id="58" name="Picture 57"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36385" y="4332267"/>
              <a:ext cx="169580" cy="123028"/>
            </a:xfrm>
            <a:prstGeom prst="rect">
              <a:avLst/>
            </a:prstGeom>
          </p:spPr>
        </p:pic>
        <p:sp>
          <p:nvSpPr>
            <p:cNvPr id="59" name="Rectangle 58"/>
            <p:cNvSpPr/>
            <p:nvPr/>
          </p:nvSpPr>
          <p:spPr>
            <a:xfrm>
              <a:off x="3754597" y="4250507"/>
              <a:ext cx="1484612" cy="276999"/>
            </a:xfrm>
            <a:prstGeom prst="rect">
              <a:avLst/>
            </a:prstGeom>
          </p:spPr>
          <p:txBody>
            <a:bodyPr wrap="square">
              <a:spAutoFit/>
            </a:bodyPr>
            <a:lstStyle/>
            <a:p>
              <a:r>
                <a:rPr lang="en-US" sz="1200" b="1" dirty="0" smtClean="0">
                  <a:latin typeface="+mn-lt"/>
                  <a:ea typeface="Helvetica 55 Roman" charset="0"/>
                  <a:cs typeface="Arial Narrow"/>
                </a:rPr>
                <a:t>FSW-28C</a:t>
              </a:r>
            </a:p>
          </p:txBody>
        </p:sp>
      </p:grpSp>
    </p:spTree>
    <p:extLst>
      <p:ext uri="{BB962C8B-B14F-4D97-AF65-F5344CB8AC3E}">
        <p14:creationId xmlns:p14="http://schemas.microsoft.com/office/powerpoint/2010/main" val="1663405854"/>
      </p:ext>
    </p:extLst>
  </p:cSld>
  <p:clrMapOvr>
    <a:masterClrMapping/>
  </p:clrMapOvr>
  <p:transition xmlns:p14="http://schemas.microsoft.com/office/powerpoint/2010/mai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SOC1.png"/>
          <p:cNvPicPr>
            <a:picLocks noChangeAspect="1"/>
          </p:cNvPicPr>
          <p:nvPr/>
        </p:nvPicPr>
        <p:blipFill>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300777"/>
            <a:ext cx="371646" cy="547200"/>
          </a:xfrm>
          <a:prstGeom prst="rect">
            <a:avLst/>
          </a:prstGeom>
        </p:spPr>
      </p:pic>
      <p:sp>
        <p:nvSpPr>
          <p:cNvPr id="14338" name="Rectangle 2"/>
          <p:cNvSpPr>
            <a:spLocks noGrp="1" noChangeArrowheads="1"/>
          </p:cNvSpPr>
          <p:nvPr>
            <p:ph type="title"/>
          </p:nvPr>
        </p:nvSpPr>
        <p:spPr/>
        <p:txBody>
          <a:bodyPr/>
          <a:lstStyle/>
          <a:p>
            <a:pPr eaLnBrk="1" hangingPunct="1"/>
            <a:r>
              <a:rPr lang="en-US" b="0" i="0" dirty="0" smtClean="0"/>
              <a:t>FortiGate/FortiWiFi 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2309734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20/20/20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dirty="0" smtClean="0">
                          <a:solidFill>
                            <a:srgbClr val="000000"/>
                          </a:solidFill>
                        </a:rPr>
                        <a:t>6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12 Mbps </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solidFill>
                      <a:srgbClr val="C9C9C9"/>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NA</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C9C9C9"/>
                    </a:solidFill>
                  </a:tcPr>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solidFill>
                      <a:srgbClr val="C9C9C9"/>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20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5</a:t>
                      </a:r>
                      <a:endParaRPr lang="en-US" sz="900" b="0" i="0" dirty="0">
                        <a:solidFill>
                          <a:srgbClr val="000000"/>
                        </a:solidFill>
                        <a:latin typeface="+mn-lt"/>
                      </a:endParaRPr>
                    </a:p>
                  </a:txBody>
                  <a:tcPr marL="61703" marR="61703" marT="26030" marB="26030" anchor="ctr" horzOverflow="overflow">
                    <a:solidFill>
                      <a:srgbClr val="E4E4E4"/>
                    </a:solidFill>
                  </a:tcPr>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C9C9C9"/>
                    </a:solidFill>
                  </a:tcPr>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solidFill>
                      <a:srgbClr val="C9C9C9"/>
                    </a:solidFill>
                  </a:tcPr>
                </a:tc>
                <a:tc>
                  <a:txBody>
                    <a:bodyPr/>
                    <a:lstStyle/>
                    <a:p>
                      <a:pPr algn="ctr"/>
                      <a:r>
                        <a:rPr lang="en-US" sz="900" b="0" i="0" dirty="0" smtClean="0">
                          <a:solidFill>
                            <a:srgbClr val="000000"/>
                          </a:solidFill>
                          <a:latin typeface="+mn-lt"/>
                        </a:rPr>
                        <a:t>50</a:t>
                      </a:r>
                      <a:endParaRPr lang="en-US" sz="900" b="0" i="0" dirty="0">
                        <a:solidFill>
                          <a:srgbClr val="000000"/>
                        </a:solidFill>
                        <a:latin typeface="+mn-lt"/>
                      </a:endParaRPr>
                    </a:p>
                  </a:txBody>
                  <a:tcPr marL="61703" marR="61703" marT="26030" marB="26030" anchor="ctr" horzOverflow="overflow">
                    <a:solidFill>
                      <a:srgbClr val="C9C9C9"/>
                    </a:solidFill>
                  </a:tcPr>
                </a:tc>
              </a:tr>
            </a:tbl>
          </a:graphicData>
        </a:graphic>
      </p:graphicFrame>
      <p:pic>
        <p:nvPicPr>
          <p:cNvPr id="14" name="Picture 13"/>
          <p:cNvPicPr>
            <a:picLocks noChangeAspect="1"/>
          </p:cNvPicPr>
          <p:nvPr/>
        </p:nvPicPr>
        <p:blipFill>
          <a:blip r:embed="rId4"/>
          <a:stretch>
            <a:fillRect/>
          </a:stretch>
        </p:blipFill>
        <p:spPr>
          <a:xfrm>
            <a:off x="1209169" y="1184285"/>
            <a:ext cx="3366135" cy="754380"/>
          </a:xfrm>
          <a:prstGeom prst="rect">
            <a:avLst/>
          </a:prstGeom>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222916" y="1962150"/>
            <a:ext cx="3348990" cy="727445"/>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1x ADSL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4x GE RJ45 Switch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a:t>
            </a:r>
            <a:r>
              <a:rPr lang="en-US" sz="1000" dirty="0" smtClean="0"/>
              <a:t>n</a:t>
            </a:r>
            <a:endParaRPr lang="en-US" sz="1000" dirty="0"/>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92866" y="2300777"/>
            <a:ext cx="372259" cy="547200"/>
          </a:xfrm>
          <a:prstGeom prst="rect">
            <a:avLst/>
          </a:prstGeom>
        </p:spPr>
      </p:pic>
      <p:pic>
        <p:nvPicPr>
          <p:cNvPr id="18" name="Picture 1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125" y="2297091"/>
            <a:ext cx="371569" cy="547200"/>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6694" y="2294348"/>
            <a:ext cx="372259" cy="547200"/>
          </a:xfrm>
          <a:prstGeom prst="rect">
            <a:avLst/>
          </a:prstGeom>
        </p:spPr>
      </p:pic>
      <p:sp>
        <p:nvSpPr>
          <p:cNvPr id="21" name="Oval 20"/>
          <p:cNvSpPr/>
          <p:nvPr/>
        </p:nvSpPr>
        <p:spPr bwMode="auto">
          <a:xfrm>
            <a:off x="3172966" y="2610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168152" y="229434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735613" y="2610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6271156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2086983621"/>
              </p:ext>
            </p:extLst>
          </p:nvPr>
        </p:nvGraphicFramePr>
        <p:xfrm>
          <a:off x="191205" y="776209"/>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a:t>
            </a:r>
            <a:endParaRPr lang="en-US" dirty="0"/>
          </a:p>
        </p:txBody>
      </p:sp>
      <p:sp>
        <p:nvSpPr>
          <p:cNvPr id="32" name="TextBox 31"/>
          <p:cNvSpPr txBox="1"/>
          <p:nvPr/>
        </p:nvSpPr>
        <p:spPr>
          <a:xfrm>
            <a:off x="2041351" y="3836349"/>
            <a:ext cx="1295400" cy="276999"/>
          </a:xfrm>
          <a:prstGeom prst="rect">
            <a:avLst/>
          </a:prstGeom>
          <a:noFill/>
        </p:spPr>
        <p:txBody>
          <a:bodyPr wrap="square" rtlCol="0">
            <a:spAutoFit/>
          </a:bodyPr>
          <a:lstStyle/>
          <a:p>
            <a:pPr>
              <a:defRPr/>
            </a:pPr>
            <a:r>
              <a:rPr lang="en-US" sz="1200" dirty="0" smtClean="0">
                <a:latin typeface="Arial Narrow"/>
                <a:cs typeface="Arial Narrow"/>
              </a:rPr>
              <a:t>FSW-</a:t>
            </a:r>
            <a:r>
              <a:rPr lang="en-US" sz="1200" dirty="0">
                <a:latin typeface="Arial Narrow"/>
                <a:cs typeface="Arial Narrow"/>
              </a:rPr>
              <a:t>80-POE</a:t>
            </a:r>
          </a:p>
        </p:txBody>
      </p:sp>
      <p:sp>
        <p:nvSpPr>
          <p:cNvPr id="35" name="TextBox 34"/>
          <p:cNvSpPr txBox="1"/>
          <p:nvPr/>
        </p:nvSpPr>
        <p:spPr>
          <a:xfrm>
            <a:off x="4022551" y="3828142"/>
            <a:ext cx="1295400" cy="276999"/>
          </a:xfrm>
          <a:prstGeom prst="rect">
            <a:avLst/>
          </a:prstGeom>
          <a:noFill/>
        </p:spPr>
        <p:txBody>
          <a:bodyPr wrap="square" rtlCol="0">
            <a:spAutoFit/>
          </a:bodyPr>
          <a:lstStyle/>
          <a:p>
            <a:pPr>
              <a:defRPr/>
            </a:pPr>
            <a:r>
              <a:rPr lang="en-US" sz="1200" dirty="0" smtClean="0">
                <a:latin typeface="Arial Narrow"/>
                <a:cs typeface="Arial Narrow"/>
              </a:rPr>
              <a:t>FSW-224B-</a:t>
            </a:r>
            <a:r>
              <a:rPr lang="en-US" sz="1200" dirty="0">
                <a:latin typeface="Arial Narrow"/>
                <a:cs typeface="Arial Narrow"/>
              </a:rPr>
              <a:t>POE</a:t>
            </a:r>
          </a:p>
        </p:txBody>
      </p:sp>
      <p:sp>
        <p:nvSpPr>
          <p:cNvPr id="36" name="TextBox 35"/>
          <p:cNvSpPr txBox="1"/>
          <p:nvPr/>
        </p:nvSpPr>
        <p:spPr>
          <a:xfrm>
            <a:off x="4022551" y="4056742"/>
            <a:ext cx="1295400" cy="276999"/>
          </a:xfrm>
          <a:prstGeom prst="rect">
            <a:avLst/>
          </a:prstGeom>
          <a:noFill/>
        </p:spPr>
        <p:txBody>
          <a:bodyPr wrap="square" rtlCol="0">
            <a:spAutoFit/>
          </a:bodyPr>
          <a:lstStyle/>
          <a:p>
            <a:pPr>
              <a:defRPr/>
            </a:pPr>
            <a:r>
              <a:rPr lang="en-US" sz="1200" dirty="0" smtClean="0">
                <a:latin typeface="Arial Narrow"/>
                <a:cs typeface="Arial Narrow"/>
              </a:rPr>
              <a:t>FSW-124B-</a:t>
            </a:r>
            <a:r>
              <a:rPr lang="en-US" sz="1200" dirty="0">
                <a:latin typeface="Arial Narrow"/>
                <a:cs typeface="Arial Narrow"/>
              </a:rPr>
              <a:t>POE</a:t>
            </a:r>
          </a:p>
        </p:txBody>
      </p:sp>
      <p:sp>
        <p:nvSpPr>
          <p:cNvPr id="58" name="TextBox 57"/>
          <p:cNvSpPr txBox="1"/>
          <p:nvPr/>
        </p:nvSpPr>
        <p:spPr>
          <a:xfrm>
            <a:off x="3925789" y="1384340"/>
            <a:ext cx="1295400" cy="276999"/>
          </a:xfrm>
          <a:prstGeom prst="rect">
            <a:avLst/>
          </a:prstGeom>
          <a:noFill/>
        </p:spPr>
        <p:txBody>
          <a:bodyPr wrap="square" rtlCol="0">
            <a:spAutoFit/>
          </a:bodyPr>
          <a:lstStyle/>
          <a:p>
            <a:pPr>
              <a:defRPr/>
            </a:pPr>
            <a:r>
              <a:rPr lang="en-US" sz="1200" dirty="0" smtClean="0">
                <a:latin typeface="Arial Narrow"/>
                <a:cs typeface="Arial Narrow"/>
              </a:rPr>
              <a:t>FSW-1024D</a:t>
            </a:r>
            <a:endParaRPr lang="en-US" sz="1200" dirty="0">
              <a:latin typeface="Arial Narrow"/>
              <a:cs typeface="Arial Narrow"/>
            </a:endParaRPr>
          </a:p>
        </p:txBody>
      </p:sp>
      <p:sp>
        <p:nvSpPr>
          <p:cNvPr id="71" name="TextBox 70"/>
          <p:cNvSpPr txBox="1"/>
          <p:nvPr/>
        </p:nvSpPr>
        <p:spPr>
          <a:xfrm>
            <a:off x="5637346" y="841056"/>
            <a:ext cx="1295400" cy="276999"/>
          </a:xfrm>
          <a:prstGeom prst="rect">
            <a:avLst/>
          </a:prstGeom>
          <a:noFill/>
        </p:spPr>
        <p:txBody>
          <a:bodyPr wrap="square" rtlCol="0">
            <a:spAutoFit/>
          </a:bodyPr>
          <a:lstStyle/>
          <a:p>
            <a:pPr algn="ctr">
              <a:defRPr/>
            </a:pPr>
            <a:r>
              <a:rPr lang="en-US" sz="1200" dirty="0" smtClean="0">
                <a:latin typeface="Arial Narrow"/>
                <a:cs typeface="Arial Narrow"/>
              </a:rPr>
              <a:t>FSW-3032D</a:t>
            </a:r>
            <a:endParaRPr lang="en-US" sz="1200" dirty="0">
              <a:latin typeface="Arial Narrow"/>
              <a:cs typeface="Arial Narrow"/>
            </a:endParaRPr>
          </a:p>
        </p:txBody>
      </p:sp>
      <p:sp>
        <p:nvSpPr>
          <p:cNvPr id="73" name="TextBox 72"/>
          <p:cNvSpPr txBox="1"/>
          <p:nvPr/>
        </p:nvSpPr>
        <p:spPr>
          <a:xfrm>
            <a:off x="7954603" y="1390935"/>
            <a:ext cx="1295400" cy="276999"/>
          </a:xfrm>
          <a:prstGeom prst="rect">
            <a:avLst/>
          </a:prstGeom>
          <a:noFill/>
        </p:spPr>
        <p:txBody>
          <a:bodyPr wrap="square" rtlCol="0">
            <a:spAutoFit/>
          </a:bodyPr>
          <a:lstStyle/>
          <a:p>
            <a:pPr>
              <a:defRPr/>
            </a:pPr>
            <a:r>
              <a:rPr lang="en-US" sz="1200" dirty="0" smtClean="0">
                <a:latin typeface="Arial Narrow"/>
                <a:cs typeface="Arial Narrow"/>
              </a:rPr>
              <a:t>FSW-1048D</a:t>
            </a:r>
            <a:endParaRPr lang="en-US" sz="1200" dirty="0">
              <a:latin typeface="Arial Narrow"/>
              <a:cs typeface="Arial Narrow"/>
            </a:endParaRPr>
          </a:p>
        </p:txBody>
      </p:sp>
      <p:sp>
        <p:nvSpPr>
          <p:cNvPr id="101" name="TextBox 100"/>
          <p:cNvSpPr txBox="1"/>
          <p:nvPr/>
        </p:nvSpPr>
        <p:spPr>
          <a:xfrm>
            <a:off x="2041351" y="2823239"/>
            <a:ext cx="1295400" cy="276999"/>
          </a:xfrm>
          <a:prstGeom prst="rect">
            <a:avLst/>
          </a:prstGeom>
          <a:noFill/>
        </p:spPr>
        <p:txBody>
          <a:bodyPr wrap="square" rtlCol="0">
            <a:spAutoFit/>
          </a:bodyPr>
          <a:lstStyle/>
          <a:p>
            <a:pPr>
              <a:defRPr/>
            </a:pPr>
            <a:r>
              <a:rPr lang="en-US" sz="1200" dirty="0" smtClean="0">
                <a:latin typeface="Arial Narrow"/>
                <a:cs typeface="Arial Narrow"/>
              </a:rPr>
              <a:t>FSW-28C</a:t>
            </a:r>
            <a:endParaRPr lang="en-US" sz="1200" dirty="0">
              <a:latin typeface="Arial Narrow"/>
              <a:cs typeface="Arial Narrow"/>
            </a:endParaRPr>
          </a:p>
        </p:txBody>
      </p:sp>
      <p:sp>
        <p:nvSpPr>
          <p:cNvPr id="102" name="TextBox 101"/>
          <p:cNvSpPr txBox="1"/>
          <p:nvPr/>
        </p:nvSpPr>
        <p:spPr>
          <a:xfrm>
            <a:off x="2041351" y="2510069"/>
            <a:ext cx="1295400" cy="276999"/>
          </a:xfrm>
          <a:prstGeom prst="rect">
            <a:avLst/>
          </a:prstGeom>
          <a:noFill/>
        </p:spPr>
        <p:txBody>
          <a:bodyPr wrap="square" rtlCol="0">
            <a:spAutoFit/>
          </a:bodyPr>
          <a:lstStyle/>
          <a:p>
            <a:pPr>
              <a:defRPr/>
            </a:pPr>
            <a:r>
              <a:rPr lang="en-US" sz="1200" dirty="0" smtClean="0">
                <a:latin typeface="Arial Narrow"/>
                <a:cs typeface="Arial Narrow"/>
              </a:rPr>
              <a:t>FSW-108D-</a:t>
            </a:r>
            <a:r>
              <a:rPr lang="en-US" sz="1200" dirty="0">
                <a:latin typeface="Arial Narrow"/>
                <a:cs typeface="Arial Narrow"/>
              </a:rPr>
              <a:t>POE</a:t>
            </a:r>
          </a:p>
        </p:txBody>
      </p:sp>
      <p:sp>
        <p:nvSpPr>
          <p:cNvPr id="106" name="TextBox 105"/>
          <p:cNvSpPr txBox="1"/>
          <p:nvPr/>
        </p:nvSpPr>
        <p:spPr>
          <a:xfrm>
            <a:off x="4012391" y="3410182"/>
            <a:ext cx="1295400" cy="276999"/>
          </a:xfrm>
          <a:prstGeom prst="rect">
            <a:avLst/>
          </a:prstGeom>
          <a:noFill/>
        </p:spPr>
        <p:txBody>
          <a:bodyPr wrap="square" rtlCol="0">
            <a:spAutoFit/>
          </a:bodyPr>
          <a:lstStyle/>
          <a:p>
            <a:pPr>
              <a:defRPr/>
            </a:pPr>
            <a:r>
              <a:rPr lang="en-US" sz="1200" dirty="0" smtClean="0">
                <a:latin typeface="Arial Narrow"/>
                <a:cs typeface="Arial Narrow"/>
              </a:rPr>
              <a:t>FSW-124D</a:t>
            </a:r>
            <a:endParaRPr lang="en-US" sz="1200" dirty="0">
              <a:latin typeface="Arial Narrow"/>
              <a:cs typeface="Arial Narrow"/>
            </a:endParaRPr>
          </a:p>
        </p:txBody>
      </p:sp>
      <p:sp>
        <p:nvSpPr>
          <p:cNvPr id="107" name="TextBox 106"/>
          <p:cNvSpPr txBox="1"/>
          <p:nvPr/>
        </p:nvSpPr>
        <p:spPr>
          <a:xfrm>
            <a:off x="4012391" y="3257785"/>
            <a:ext cx="1295400" cy="276999"/>
          </a:xfrm>
          <a:prstGeom prst="rect">
            <a:avLst/>
          </a:prstGeom>
          <a:noFill/>
        </p:spPr>
        <p:txBody>
          <a:bodyPr wrap="square" rtlCol="0">
            <a:spAutoFit/>
          </a:bodyPr>
          <a:lstStyle/>
          <a:p>
            <a:pPr>
              <a:defRPr/>
            </a:pPr>
            <a:r>
              <a:rPr lang="en-US" sz="1200" dirty="0" smtClean="0">
                <a:latin typeface="Arial Narrow"/>
                <a:cs typeface="Arial Narrow"/>
              </a:rPr>
              <a:t>FSW-124D-POE</a:t>
            </a:r>
            <a:endParaRPr lang="en-US" sz="1200" dirty="0">
              <a:latin typeface="Arial Narrow"/>
              <a:cs typeface="Arial Narrow"/>
            </a:endParaRPr>
          </a:p>
        </p:txBody>
      </p:sp>
      <p:sp>
        <p:nvSpPr>
          <p:cNvPr id="111" name="TextBox 110"/>
          <p:cNvSpPr txBox="1"/>
          <p:nvPr/>
        </p:nvSpPr>
        <p:spPr>
          <a:xfrm>
            <a:off x="4022551" y="2747063"/>
            <a:ext cx="1295400" cy="461665"/>
          </a:xfrm>
          <a:prstGeom prst="rect">
            <a:avLst/>
          </a:prstGeom>
          <a:noFill/>
        </p:spPr>
        <p:txBody>
          <a:bodyPr wrap="square" rtlCol="0">
            <a:spAutoFit/>
          </a:bodyPr>
          <a:lstStyle/>
          <a:p>
            <a:pPr>
              <a:defRPr/>
            </a:pPr>
            <a:r>
              <a:rPr lang="en-US" sz="1200" dirty="0" smtClean="0">
                <a:latin typeface="Arial Narrow"/>
                <a:cs typeface="Arial Narrow"/>
              </a:rPr>
              <a:t>FSW-224D-FPOE</a:t>
            </a:r>
          </a:p>
          <a:p>
            <a:pPr>
              <a:defRPr/>
            </a:pPr>
            <a:r>
              <a:rPr lang="en-US" sz="1200" dirty="0" smtClean="0">
                <a:latin typeface="Arial Narrow"/>
                <a:cs typeface="Arial Narrow"/>
              </a:rPr>
              <a:t>FSW-224D-</a:t>
            </a:r>
            <a:r>
              <a:rPr lang="en-US" sz="1200" dirty="0">
                <a:latin typeface="Arial Narrow"/>
                <a:cs typeface="Arial Narrow"/>
              </a:rPr>
              <a:t>POE</a:t>
            </a:r>
          </a:p>
        </p:txBody>
      </p:sp>
      <p:sp>
        <p:nvSpPr>
          <p:cNvPr id="121" name="TextBox 120"/>
          <p:cNvSpPr txBox="1"/>
          <p:nvPr/>
        </p:nvSpPr>
        <p:spPr>
          <a:xfrm>
            <a:off x="4022551" y="2200884"/>
            <a:ext cx="1295400" cy="276999"/>
          </a:xfrm>
          <a:prstGeom prst="rect">
            <a:avLst/>
          </a:prstGeom>
          <a:noFill/>
        </p:spPr>
        <p:txBody>
          <a:bodyPr wrap="square" rtlCol="0">
            <a:spAutoFit/>
          </a:bodyPr>
          <a:lstStyle/>
          <a:p>
            <a:pPr>
              <a:defRPr/>
            </a:pPr>
            <a:r>
              <a:rPr lang="en-US" sz="1200" dirty="0" smtClean="0">
                <a:latin typeface="Arial Narrow"/>
                <a:cs typeface="Arial Narrow"/>
              </a:rPr>
              <a:t>FSW-424D-FPOE</a:t>
            </a:r>
          </a:p>
        </p:txBody>
      </p:sp>
      <p:sp>
        <p:nvSpPr>
          <p:cNvPr id="128" name="TextBox 127"/>
          <p:cNvSpPr txBox="1"/>
          <p:nvPr/>
        </p:nvSpPr>
        <p:spPr>
          <a:xfrm>
            <a:off x="4010843" y="1821255"/>
            <a:ext cx="1295400" cy="276999"/>
          </a:xfrm>
          <a:prstGeom prst="rect">
            <a:avLst/>
          </a:prstGeom>
          <a:noFill/>
        </p:spPr>
        <p:txBody>
          <a:bodyPr wrap="square" rtlCol="0">
            <a:spAutoFit/>
          </a:bodyPr>
          <a:lstStyle/>
          <a:p>
            <a:pPr>
              <a:defRPr/>
            </a:pPr>
            <a:r>
              <a:rPr lang="en-US" sz="1200" dirty="0" smtClean="0">
                <a:solidFill>
                  <a:srgbClr val="000000"/>
                </a:solidFill>
                <a:latin typeface="Arial Narrow"/>
                <a:cs typeface="Arial Narrow"/>
              </a:rPr>
              <a:t>FSW-524D-FPOE</a:t>
            </a:r>
            <a:endParaRPr lang="en-US" sz="1200" dirty="0">
              <a:solidFill>
                <a:srgbClr val="000000"/>
              </a:solidFill>
              <a:latin typeface="Arial Narrow"/>
              <a:cs typeface="Arial Narrow"/>
            </a:endParaRPr>
          </a:p>
        </p:txBody>
      </p:sp>
      <p:sp>
        <p:nvSpPr>
          <p:cNvPr id="154" name="TextBox 153"/>
          <p:cNvSpPr txBox="1"/>
          <p:nvPr/>
        </p:nvSpPr>
        <p:spPr>
          <a:xfrm>
            <a:off x="7954471" y="2792783"/>
            <a:ext cx="1295400" cy="276999"/>
          </a:xfrm>
          <a:prstGeom prst="rect">
            <a:avLst/>
          </a:prstGeom>
          <a:noFill/>
        </p:spPr>
        <p:txBody>
          <a:bodyPr wrap="square" rtlCol="0">
            <a:spAutoFit/>
          </a:bodyPr>
          <a:lstStyle/>
          <a:p>
            <a:pPr>
              <a:defRPr/>
            </a:pPr>
            <a:r>
              <a:rPr lang="en-US" sz="1200" dirty="0" smtClean="0">
                <a:latin typeface="Arial Narrow"/>
                <a:cs typeface="Arial Narrow"/>
              </a:rPr>
              <a:t>FSW-248D-FPOE</a:t>
            </a:r>
          </a:p>
        </p:txBody>
      </p:sp>
      <p:sp>
        <p:nvSpPr>
          <p:cNvPr id="143" name="TextBox 142"/>
          <p:cNvSpPr txBox="1"/>
          <p:nvPr/>
        </p:nvSpPr>
        <p:spPr>
          <a:xfrm>
            <a:off x="7944311" y="2213663"/>
            <a:ext cx="1295400" cy="276999"/>
          </a:xfrm>
          <a:prstGeom prst="rect">
            <a:avLst/>
          </a:prstGeom>
          <a:noFill/>
        </p:spPr>
        <p:txBody>
          <a:bodyPr wrap="square" rtlCol="0">
            <a:spAutoFit/>
          </a:bodyPr>
          <a:lstStyle/>
          <a:p>
            <a:pPr>
              <a:defRPr/>
            </a:pPr>
            <a:r>
              <a:rPr lang="en-US" sz="1200" dirty="0" smtClean="0">
                <a:latin typeface="Arial Narrow"/>
                <a:cs typeface="Arial Narrow"/>
              </a:rPr>
              <a:t>FSW-448D-FPOE</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3837294"/>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266550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6" y="2529923"/>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6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971925"/>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849573"/>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295224"/>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317287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808252"/>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685900"/>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ounded Rectangle 37"/>
          <p:cNvSpPr/>
          <p:nvPr/>
        </p:nvSpPr>
        <p:spPr bwMode="auto">
          <a:xfrm>
            <a:off x="3355933" y="407852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55933" y="387301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600" y="1314268"/>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4" y="1306338"/>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4" y="834759"/>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2725419"/>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2107276"/>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139" name="TextBox 138"/>
          <p:cNvSpPr txBox="1"/>
          <p:nvPr/>
        </p:nvSpPr>
        <p:spPr>
          <a:xfrm>
            <a:off x="7922443" y="1796988"/>
            <a:ext cx="1295400" cy="276999"/>
          </a:xfrm>
          <a:prstGeom prst="rect">
            <a:avLst/>
          </a:prstGeom>
          <a:noFill/>
        </p:spPr>
        <p:txBody>
          <a:bodyPr wrap="square" rtlCol="0">
            <a:spAutoFit/>
          </a:bodyPr>
          <a:lstStyle/>
          <a:p>
            <a:pPr>
              <a:defRPr/>
            </a:pPr>
            <a:r>
              <a:rPr lang="en-US" sz="1200" dirty="0" smtClean="0">
                <a:latin typeface="Arial Narrow"/>
                <a:cs typeface="Arial Narrow"/>
              </a:rPr>
              <a:t>FSW-548D-FPOE</a:t>
            </a:r>
            <a:endParaRPr lang="en-US" sz="1200" dirty="0">
              <a:latin typeface="Arial Narrow"/>
              <a:cs typeface="Arial Narrow"/>
            </a:endParaRP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30" y="1745676"/>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 name="Rounded Rectangle 140"/>
          <p:cNvSpPr/>
          <p:nvPr/>
        </p:nvSpPr>
        <p:spPr bwMode="auto">
          <a:xfrm>
            <a:off x="7170601"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2134297"/>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90" y="1769391"/>
            <a:ext cx="631767" cy="33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9001"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418765366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93710971"/>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CLI, Web &amp; FOS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Remote LAN Edge Convergence</a:t>
                      </a:r>
                      <a:endParaRPr lang="en-US" sz="900" dirty="0">
                        <a:solidFill>
                          <a:srgbClr val="000000"/>
                        </a:solidFill>
                      </a:endParaRPr>
                    </a:p>
                  </a:txBody>
                  <a:tcPr marL="61703" marR="61703" marT="26030" marB="26030" anchor="ctr" horzOverflow="overflow"/>
                </a:tc>
              </a:tr>
            </a:tbl>
          </a:graphicData>
        </a:graphic>
      </p:graphicFrame>
      <p:pic>
        <p:nvPicPr>
          <p:cNvPr id="2" name="Picture 1" descr="FSW-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84013" y="1144410"/>
            <a:ext cx="3420000" cy="848320"/>
          </a:xfrm>
          <a:prstGeom prst="rect">
            <a:avLst/>
          </a:prstGeom>
        </p:spPr>
      </p:pic>
      <p:pic>
        <p:nvPicPr>
          <p:cNvPr id="3" name="Picture 2" descr="FSW-28C-B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013" y="1887360"/>
            <a:ext cx="3420000" cy="846764"/>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 </a:t>
            </a:r>
          </a:p>
          <a:p>
            <a:pPr marL="343047" indent="-343047" defTabSz="914417">
              <a:spcBef>
                <a:spcPct val="20000"/>
              </a:spcBef>
              <a:buClr>
                <a:schemeClr val="accent6"/>
              </a:buClr>
              <a:buFont typeface="+mj-ea"/>
              <a:buAutoNum type="circleNumDbPlain"/>
            </a:pPr>
            <a:r>
              <a:rPr lang="en-US" sz="1000" dirty="0"/>
              <a:t>8x GE RJ45 Switch Ports</a:t>
            </a:r>
          </a:p>
        </p:txBody>
      </p:sp>
    </p:spTree>
    <p:extLst>
      <p:ext uri="{BB962C8B-B14F-4D97-AF65-F5344CB8AC3E}">
        <p14:creationId xmlns:p14="http://schemas.microsoft.com/office/powerpoint/2010/main" val="24937238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61193803"/>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N/A</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unmanaged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62 W</a:t>
                      </a:r>
                      <a:endParaRPr lang="en-US" sz="900" dirty="0">
                        <a:solidFill>
                          <a:srgbClr val="000000"/>
                        </a:solidFill>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Installation of up to 4 wireless FAPs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No</a:t>
                      </a:r>
                      <a:endParaRPr lang="en-US" sz="900" dirty="0">
                        <a:solidFill>
                          <a:srgbClr val="000000"/>
                        </a:solidFill>
                      </a:endParaRPr>
                    </a:p>
                  </a:txBody>
                  <a:tcPr marL="61703" marR="61703" marT="26030" marB="26030" anchor="ctr" horzOverflow="overflow"/>
                </a:tc>
              </a:tr>
            </a:tbl>
          </a:graphicData>
        </a:graphic>
      </p:graphicFrame>
      <p:pic>
        <p:nvPicPr>
          <p:cNvPr id="4098" name="Picture 2"/>
          <p:cNvPicPr>
            <a:picLocks noChangeAspect="1" noChangeArrowheads="1"/>
          </p:cNvPicPr>
          <p:nvPr/>
        </p:nvPicPr>
        <p:blipFill>
          <a:blip r:embed="rId2"/>
          <a:srcRect/>
          <a:stretch>
            <a:fillRect/>
          </a:stretch>
        </p:blipFill>
        <p:spPr bwMode="auto">
          <a:xfrm>
            <a:off x="1184013"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2258"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 </a:t>
            </a:r>
          </a:p>
          <a:p>
            <a:pPr marL="343047" indent="-343047" defTabSz="914417">
              <a:spcBef>
                <a:spcPct val="20000"/>
              </a:spcBef>
              <a:buClr>
                <a:schemeClr val="accent6"/>
              </a:buClr>
              <a:buFont typeface="+mj-ea"/>
              <a:buAutoNum type="circleNumDbPlain"/>
            </a:pPr>
            <a:r>
              <a:rPr lang="en-US" sz="1000" dirty="0"/>
              <a:t>4x GE PoE Ports</a:t>
            </a:r>
          </a:p>
        </p:txBody>
      </p:sp>
    </p:spTree>
    <p:extLst>
      <p:ext uri="{BB962C8B-B14F-4D97-AF65-F5344CB8AC3E}">
        <p14:creationId xmlns:p14="http://schemas.microsoft.com/office/powerpoint/2010/main" val="346235187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4320680"/>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 </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75W</a:t>
                      </a:r>
                      <a:endParaRPr lang="en-US" sz="900" dirty="0">
                        <a:solidFill>
                          <a:srgbClr val="000000"/>
                        </a:solidFill>
                      </a:endParaRPr>
                    </a:p>
                  </a:txBody>
                  <a:tcPr marL="61703" marR="61703" marT="26030" marB="26030" anchor="ctr" horzOverflow="overflow"/>
                </a:tc>
              </a:tr>
            </a:tbl>
          </a:graphicData>
        </a:graphic>
      </p:graphicFrame>
      <p:pic>
        <p:nvPicPr>
          <p:cNvPr id="4" name="Picture 3"/>
          <p:cNvPicPr>
            <a:picLocks noChangeAspect="1"/>
          </p:cNvPicPr>
          <p:nvPr/>
        </p:nvPicPr>
        <p:blipFill>
          <a:blip r:embed="rId2"/>
          <a:stretch>
            <a:fillRect/>
          </a:stretch>
        </p:blipFill>
        <p:spPr>
          <a:xfrm>
            <a:off x="734013" y="1380715"/>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303100"/>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2259"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PoE GE RJ45 </a:t>
            </a:r>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17023339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50554174"/>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64</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&lt;20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100 W</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524850"/>
            <a:ext cx="4320000" cy="830149"/>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2259" cy="547200"/>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303100"/>
            <a:ext cx="372258"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FE Ports</a:t>
            </a:r>
          </a:p>
          <a:p>
            <a:pPr marL="343047" indent="-343047" defTabSz="914417">
              <a:spcBef>
                <a:spcPct val="20000"/>
              </a:spcBef>
              <a:buClr>
                <a:schemeClr val="accent6"/>
              </a:buClr>
              <a:buFont typeface="+mj-ea"/>
              <a:buAutoNum type="circleNumDbPlain"/>
            </a:pPr>
            <a:r>
              <a:rPr lang="en-US" sz="1000" dirty="0"/>
              <a:t>12x FE PoE Ports</a:t>
            </a:r>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32955978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95665019"/>
              </p:ext>
            </p:extLst>
          </p:nvPr>
        </p:nvGraphicFramePr>
        <p:xfrm>
          <a:off x="457200" y="2914650"/>
          <a:ext cx="8305800" cy="84581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2324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bl>
          </a:graphicData>
        </a:graphic>
      </p:graphicFrame>
      <p:pic>
        <p:nvPicPr>
          <p:cNvPr id="2" name="Picture 1" descr="FortiSwitch_124D_Front_Top_300ppi-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62925"/>
            <a:ext cx="4320000" cy="95400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 RJ45 Ports</a:t>
            </a:r>
          </a:p>
          <a:p>
            <a:pPr marL="343047" indent="-343047" defTabSz="914417">
              <a:spcBef>
                <a:spcPct val="20000"/>
              </a:spcBef>
              <a:buClr>
                <a:schemeClr val="accent6"/>
              </a:buClr>
              <a:buFont typeface="+mj-ea"/>
              <a:buAutoNum type="circleNumDbPlain"/>
            </a:pPr>
            <a:r>
              <a:rPr lang="en-US" sz="1000" dirty="0"/>
              <a:t>2x GE SFP Slots</a:t>
            </a:r>
          </a:p>
        </p:txBody>
      </p:sp>
    </p:spTree>
    <p:extLst>
      <p:ext uri="{BB962C8B-B14F-4D97-AF65-F5344CB8AC3E}">
        <p14:creationId xmlns:p14="http://schemas.microsoft.com/office/powerpoint/2010/main" val="19920283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853165122"/>
              </p:ext>
            </p:extLst>
          </p:nvPr>
        </p:nvGraphicFramePr>
        <p:xfrm>
          <a:off x="457200" y="2914650"/>
          <a:ext cx="8305800" cy="84655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Network Latency (64bytes)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&lt;1 </a:t>
                      </a:r>
                      <a:r>
                        <a:rPr lang="el-GR" sz="900" kern="1200" dirty="0" smtClean="0">
                          <a:solidFill>
                            <a:srgbClr val="000000"/>
                          </a:solidFill>
                          <a:effectLst/>
                        </a:rPr>
                        <a:t>μs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100 W</a:t>
                      </a:r>
                      <a:endParaRPr lang="en-US" sz="900" dirty="0">
                        <a:solidFill>
                          <a:srgbClr val="000000"/>
                        </a:solidFill>
                      </a:endParaRPr>
                    </a:p>
                  </a:txBody>
                  <a:tcPr marL="61703" marR="61703" marT="26030" marB="26030" anchor="ctr" horzOverflow="overflow"/>
                </a:tc>
              </a:tr>
            </a:tbl>
          </a:graphicData>
        </a:graphic>
      </p:graphicFrame>
      <p:pic>
        <p:nvPicPr>
          <p:cNvPr id="2" name="Picture 1" descr="FortiSwitch124D-POE_top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5430" y="181841"/>
            <a:ext cx="5180492" cy="345477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80" y="2295102"/>
            <a:ext cx="372258"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12x GE RJ45 PoE Ports</a:t>
            </a:r>
          </a:p>
          <a:p>
            <a:pPr marL="343047" indent="-343047" defTabSz="914417">
              <a:spcBef>
                <a:spcPct val="20000"/>
              </a:spcBef>
              <a:buClr>
                <a:schemeClr val="accent6"/>
              </a:buClr>
              <a:buFont typeface="+mj-ea"/>
              <a:buAutoNum type="circleNumDbPlain"/>
            </a:pPr>
            <a:r>
              <a:rPr lang="en-US" sz="1000" dirty="0"/>
              <a:t>2x GE SFP Slots</a:t>
            </a:r>
          </a:p>
        </p:txBody>
      </p:sp>
    </p:spTree>
    <p:extLst>
      <p:ext uri="{BB962C8B-B14F-4D97-AF65-F5344CB8AC3E}">
        <p14:creationId xmlns:p14="http://schemas.microsoft.com/office/powerpoint/2010/main" val="326258232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531593097"/>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8x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12 </a:t>
            </a:r>
            <a:r>
              <a:rPr lang="en-US" sz="1000" dirty="0"/>
              <a:t>x GE RJ45 POE/POE+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4x </a:t>
            </a:r>
            <a:r>
              <a:rPr lang="en-US" sz="1000" dirty="0" smtClean="0"/>
              <a:t>pairs shared media GE Ports</a:t>
            </a:r>
            <a:endParaRPr lang="en-US" sz="10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80" y="2295102"/>
            <a:ext cx="372258" cy="547200"/>
          </a:xfrm>
          <a:prstGeom prst="rect">
            <a:avLst/>
          </a:prstGeom>
        </p:spPr>
      </p:pic>
      <p:pic>
        <p:nvPicPr>
          <p:cNvPr id="4" name="Picture 3" descr="FSW-224D-POE_Ft-Top.png"/>
          <p:cNvPicPr>
            <a:picLocks noChangeAspect="1"/>
          </p:cNvPicPr>
          <p:nvPr/>
        </p:nvPicPr>
        <p:blipFill rotWithShape="1">
          <a:blip r:embed="rId4" cstate="print">
            <a:extLst>
              <a:ext uri="{28A0092B-C50C-407E-A947-70E740481C1C}">
                <a14:useLocalDpi xmlns:a14="http://schemas.microsoft.com/office/drawing/2010/main"/>
              </a:ext>
            </a:extLst>
          </a:blip>
          <a:srcRect l="6139" t="14910" r="5237" b="12242"/>
          <a:stretch/>
        </p:blipFill>
        <p:spPr>
          <a:xfrm>
            <a:off x="734013" y="1512804"/>
            <a:ext cx="4320000" cy="854242"/>
          </a:xfrm>
          <a:prstGeom prst="rect">
            <a:avLst/>
          </a:prstGeom>
        </p:spPr>
      </p:pic>
    </p:spTree>
    <p:extLst>
      <p:ext uri="{BB962C8B-B14F-4D97-AF65-F5344CB8AC3E}">
        <p14:creationId xmlns:p14="http://schemas.microsoft.com/office/powerpoint/2010/main" val="9656651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224D-FPOE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789806651"/>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511339"/>
            <a:ext cx="4320000" cy="878373"/>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2260"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GE SFP slots</a:t>
            </a:r>
          </a:p>
        </p:txBody>
      </p:sp>
    </p:spTree>
    <p:extLst>
      <p:ext uri="{BB962C8B-B14F-4D97-AF65-F5344CB8AC3E}">
        <p14:creationId xmlns:p14="http://schemas.microsoft.com/office/powerpoint/2010/main" val="353366173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248D-FPOE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889855626"/>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104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34013" y="1328201"/>
            <a:ext cx="4320000" cy="131617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2260"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GE SFP slots</a:t>
            </a:r>
          </a:p>
        </p:txBody>
      </p:sp>
    </p:spTree>
    <p:extLst>
      <p:ext uri="{BB962C8B-B14F-4D97-AF65-F5344CB8AC3E}">
        <p14:creationId xmlns:p14="http://schemas.microsoft.com/office/powerpoint/2010/main" val="124509520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49761188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800 / 800 / 800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150 Mbps</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algn="ctr"/>
                      <a:r>
                        <a:rPr lang="en-US" sz="900" dirty="0" smtClean="0">
                          <a:solidFill>
                            <a:srgbClr val="000000"/>
                          </a:solidFill>
                        </a:rPr>
                        <a:t>8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solidFill>
                      <a:schemeClr val="accent4">
                        <a:lumMod val="20000"/>
                        <a:lumOff val="80000"/>
                      </a:schemeClr>
                    </a:solidFill>
                  </a:tcPr>
                </a:tc>
                <a:tc>
                  <a:txBody>
                    <a:bodyPr/>
                    <a:lstStyle/>
                    <a:p>
                      <a:pPr algn="ctr"/>
                      <a:r>
                        <a:rPr lang="en-US" sz="900" b="0" i="0" dirty="0" smtClean="0">
                          <a:solidFill>
                            <a:srgbClr val="000000"/>
                          </a:solidFill>
                          <a:latin typeface="+mn-lt"/>
                        </a:rPr>
                        <a:t>30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solidFill>
                      <a:schemeClr val="accent4">
                        <a:lumMod val="20000"/>
                        <a:lumOff val="8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 K</a:t>
                      </a:r>
                    </a:p>
                  </a:txBody>
                  <a:tcPr marL="61703" marR="61703" marT="26030" marB="26030"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2/2</a:t>
                      </a:r>
                      <a:endParaRPr lang="en-US" sz="900" b="0" i="0" dirty="0">
                        <a:solidFill>
                          <a:srgbClr val="000000"/>
                        </a:solidFill>
                        <a:latin typeface="+mn-lt"/>
                      </a:endParaRPr>
                    </a:p>
                  </a:txBody>
                  <a:tcPr marL="61703" marR="61703" marT="26030" marB="26030" anchor="ctr" horzOverflow="overflow">
                    <a:solidFill>
                      <a:srgbClr val="E4E4E4"/>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chemeClr val="accent4">
                        <a:lumMod val="40000"/>
                        <a:lumOff val="60000"/>
                      </a:schemeClr>
                    </a:solidFill>
                  </a:tcPr>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rgbClr val="E4E4E4"/>
                    </a:solidFill>
                  </a:tcPr>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solidFill>
                      <a:srgbClr val="E4E4E4"/>
                    </a:solidFill>
                  </a:tcPr>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solidFill>
                      <a:srgbClr val="E4E4E4"/>
                    </a:solidFill>
                  </a:tcPr>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solidFill>
                      <a:schemeClr val="accent4">
                        <a:lumMod val="40000"/>
                        <a:lumOff val="60000"/>
                      </a:schemeClr>
                    </a:solidFill>
                  </a:tcPr>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solidFill>
                      <a:schemeClr val="accent4">
                        <a:lumMod val="40000"/>
                        <a:lumOff val="60000"/>
                      </a:schemeClr>
                    </a:solidFill>
                  </a:tcPr>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solidFill>
                      <a:schemeClr val="accent4">
                        <a:lumMod val="40000"/>
                        <a:lumOff val="60000"/>
                      </a:schemeClr>
                    </a:solidFill>
                  </a:tcPr>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56988" y="1147267"/>
            <a:ext cx="3274049" cy="1693441"/>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Switch Ports</a:t>
            </a:r>
          </a:p>
          <a:p>
            <a:pPr marL="343047" indent="-343047" defTabSz="914417">
              <a:spcBef>
                <a:spcPct val="20000"/>
              </a:spcBef>
              <a:buClr>
                <a:schemeClr val="accent6"/>
              </a:buClr>
              <a:buFont typeface="+mj-ea"/>
              <a:buAutoNum type="circleNumDbPlain"/>
            </a:pPr>
            <a:r>
              <a:rPr lang="en-US" sz="1000" dirty="0"/>
              <a:t>1x GE RJ45 WAN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WiFi Variant</a:t>
            </a:r>
            <a:r>
              <a:rPr lang="en-US" sz="1000" dirty="0" smtClean="0"/>
              <a:t>: 802.11a</a:t>
            </a:r>
            <a:r>
              <a:rPr lang="en-US" sz="1000" dirty="0"/>
              <a:t>/b/g/n</a:t>
            </a:r>
          </a:p>
          <a:p>
            <a:pPr defTabSz="914417">
              <a:spcBef>
                <a:spcPct val="20000"/>
              </a:spcBef>
              <a:buClr>
                <a:schemeClr val="accent6"/>
              </a:buClr>
            </a:pPr>
            <a:endParaRPr lang="en-US" sz="1000" dirty="0"/>
          </a:p>
        </p:txBody>
      </p:sp>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5738" y="2297091"/>
            <a:ext cx="371569" cy="547200"/>
          </a:xfrm>
          <a:prstGeom prst="rect">
            <a:avLst/>
          </a:prstGeom>
        </p:spPr>
      </p:pic>
      <p:cxnSp>
        <p:nvCxnSpPr>
          <p:cNvPr id="20" name="Straight Connector 19"/>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 name="Picture 1"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088406" y="2297091"/>
            <a:ext cx="371646" cy="547200"/>
          </a:xfrm>
          <a:prstGeom prst="rect">
            <a:avLst/>
          </a:prstGeom>
        </p:spPr>
      </p:pic>
      <p:sp>
        <p:nvSpPr>
          <p:cNvPr id="22" name="Oval 21"/>
          <p:cNvSpPr/>
          <p:nvPr/>
        </p:nvSpPr>
        <p:spPr bwMode="auto">
          <a:xfrm>
            <a:off x="4082630" y="143755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 name="Rectangle 3"/>
          <p:cNvSpPr/>
          <p:nvPr/>
        </p:nvSpPr>
        <p:spPr bwMode="invGray">
          <a:xfrm>
            <a:off x="2131236" y="1745140"/>
            <a:ext cx="1111291" cy="281159"/>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sp>
        <p:nvSpPr>
          <p:cNvPr id="21" name="Oval 20"/>
          <p:cNvSpPr/>
          <p:nvPr/>
        </p:nvSpPr>
        <p:spPr bwMode="auto">
          <a:xfrm>
            <a:off x="2255402" y="1735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896041" y="172843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7023821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60697417"/>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FOS,</a:t>
                      </a:r>
                      <a:r>
                        <a:rPr lang="en-US" sz="900" b="0" i="0" baseline="0" dirty="0" smtClean="0">
                          <a:solidFill>
                            <a:srgbClr val="000000"/>
                          </a:solidFill>
                          <a:latin typeface="+mn-lt"/>
                        </a:rPr>
                        <a:t> </a:t>
                      </a:r>
                      <a:r>
                        <a:rPr lang="en-US" sz="900" b="0" i="0" dirty="0" smtClean="0">
                          <a:solidFill>
                            <a:srgbClr val="000000"/>
                          </a:solidFill>
                          <a:latin typeface="+mn-lt"/>
                        </a:rPr>
                        <a:t>Web, &amp; CLI</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pic>
        <p:nvPicPr>
          <p:cNvPr id="1026" name="Picture 2"/>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rcRect b="5698"/>
          <a:stretch/>
        </p:blipFill>
        <p:spPr bwMode="auto">
          <a:xfrm>
            <a:off x="959180" y="910245"/>
            <a:ext cx="4320000" cy="1953208"/>
          </a:xfrm>
          <a:prstGeom prst="rect">
            <a:avLst/>
          </a:prstGeom>
          <a:noFill/>
          <a:ln w="9525">
            <a:noFill/>
            <a:miter lim="800000"/>
            <a:headEnd/>
            <a:tailEnd/>
          </a:ln>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9101"/>
            <a:ext cx="372259" cy="5472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9101"/>
            <a:ext cx="372259" cy="547200"/>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299101"/>
            <a:ext cx="372258" cy="547200"/>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7996" y="2299101"/>
            <a:ext cx="372260" cy="5472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with GE </a:t>
            </a:r>
            <a:r>
              <a:rPr lang="en-US" sz="1000" dirty="0" smtClean="0"/>
              <a:t>RJ45 POE+ ports</a:t>
            </a:r>
            <a:endParaRPr lang="en-US" sz="1000" dirty="0"/>
          </a:p>
          <a:p>
            <a:pPr marL="343047" indent="-343047" defTabSz="914417">
              <a:spcBef>
                <a:spcPct val="20000"/>
              </a:spcBef>
              <a:buClr>
                <a:schemeClr val="accent6"/>
              </a:buClr>
              <a:buFont typeface="+mj-ea"/>
              <a:buAutoNum type="circleNumDbPlain"/>
            </a:pPr>
            <a:r>
              <a:rPr lang="en-US" sz="1000" dirty="0"/>
              <a:t>16x with GE RJ45 </a:t>
            </a:r>
            <a:r>
              <a:rPr lang="en-US" sz="1000" dirty="0" smtClean="0"/>
              <a:t>POE ports</a:t>
            </a:r>
            <a:endParaRPr lang="en-US" sz="1000" dirty="0"/>
          </a:p>
          <a:p>
            <a:pPr marL="343047" indent="-343047" defTabSz="914417">
              <a:spcBef>
                <a:spcPct val="20000"/>
              </a:spcBef>
              <a:buClr>
                <a:schemeClr val="accent6"/>
              </a:buClr>
              <a:buFont typeface="+mj-ea"/>
              <a:buAutoNum type="circleNumDbPlain"/>
            </a:pPr>
            <a:r>
              <a:rPr lang="en-US" sz="1000" dirty="0"/>
              <a:t>4x pairs Shared (POE) GE ports</a:t>
            </a:r>
          </a:p>
          <a:p>
            <a:pPr marL="343047" indent="-343047" defTabSz="914417">
              <a:spcBef>
                <a:spcPct val="20000"/>
              </a:spcBef>
              <a:buClr>
                <a:schemeClr val="accent6"/>
              </a:buClr>
              <a:buFont typeface="+mj-ea"/>
              <a:buAutoNum type="circleNumDbPlain"/>
            </a:pPr>
            <a:r>
              <a:rPr lang="en-US" sz="1000" dirty="0"/>
              <a:t>1x GE RJ45 </a:t>
            </a:r>
            <a:r>
              <a:rPr lang="en-US" sz="1000" dirty="0" err="1"/>
              <a:t>Mgmt</a:t>
            </a:r>
            <a:r>
              <a:rPr lang="en-US" sz="1000" dirty="0"/>
              <a:t> Port</a:t>
            </a:r>
          </a:p>
        </p:txBody>
      </p:sp>
    </p:spTree>
    <p:extLst>
      <p:ext uri="{BB962C8B-B14F-4D97-AF65-F5344CB8AC3E}">
        <p14:creationId xmlns:p14="http://schemas.microsoft.com/office/powerpoint/2010/main" val="140714341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643334410"/>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96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FOS,</a:t>
                      </a:r>
                      <a:r>
                        <a:rPr lang="en-US" sz="900" b="0" i="0" baseline="0" dirty="0" smtClean="0">
                          <a:solidFill>
                            <a:srgbClr val="000000"/>
                          </a:solidFill>
                          <a:latin typeface="+mn-lt"/>
                        </a:rPr>
                        <a:t> </a:t>
                      </a:r>
                      <a:r>
                        <a:rPr lang="en-US" sz="900" b="0" i="0" dirty="0" smtClean="0">
                          <a:solidFill>
                            <a:srgbClr val="000000"/>
                          </a:solidFill>
                          <a:latin typeface="+mn-lt"/>
                        </a:rPr>
                        <a:t>Web, &amp; CLI</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grpSp>
        <p:nvGrpSpPr>
          <p:cNvPr id="4" name="Group 3"/>
          <p:cNvGrpSpPr/>
          <p:nvPr/>
        </p:nvGrpSpPr>
        <p:grpSpPr>
          <a:xfrm>
            <a:off x="733847" y="1214271"/>
            <a:ext cx="4320331" cy="1451307"/>
            <a:chOff x="895724" y="1258005"/>
            <a:chExt cx="4320331" cy="1451307"/>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96055" y="1875628"/>
              <a:ext cx="4320000" cy="833684"/>
            </a:xfrm>
            <a:prstGeom prst="rect">
              <a:avLst/>
            </a:prstGeom>
          </p:spPr>
        </p:pic>
        <p:pic>
          <p:nvPicPr>
            <p:cNvPr id="2" name="Picture 1" descr="FSW-348B_Ft.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5724" y="1258005"/>
              <a:ext cx="4320000" cy="833682"/>
            </a:xfrm>
            <a:prstGeom prst="rect">
              <a:avLst/>
            </a:prstGeom>
          </p:spPr>
        </p:pic>
      </p:grpSp>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5102"/>
            <a:ext cx="372259" cy="547200"/>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GE RJ45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2x pairs Shared GE ports</a:t>
            </a:r>
          </a:p>
        </p:txBody>
      </p:sp>
    </p:spTree>
    <p:extLst>
      <p:ext uri="{BB962C8B-B14F-4D97-AF65-F5344CB8AC3E}">
        <p14:creationId xmlns:p14="http://schemas.microsoft.com/office/powerpoint/2010/main" val="420276853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64271517"/>
              </p:ext>
            </p:extLst>
          </p:nvPr>
        </p:nvGraphicFramePr>
        <p:xfrm>
          <a:off x="457200" y="2914650"/>
          <a:ext cx="8305800" cy="117293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96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Yes with FOS 5.0.1+</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Secure</a:t>
                      </a:r>
                      <a:r>
                        <a:rPr lang="en-US" sz="900" baseline="0" dirty="0" smtClean="0">
                          <a:solidFill>
                            <a:srgbClr val="000000"/>
                          </a:solidFill>
                        </a:rPr>
                        <a:t> LAN Edge</a:t>
                      </a:r>
                    </a:p>
                    <a:p>
                      <a:pPr algn="ctr"/>
                      <a:r>
                        <a:rPr lang="en-US" sz="900" baseline="0" dirty="0" smtClean="0">
                          <a:solidFill>
                            <a:srgbClr val="000000"/>
                          </a:solidFill>
                        </a:rPr>
                        <a:t>Convergence</a:t>
                      </a:r>
                      <a:endParaRPr lang="en-US" sz="900" dirty="0">
                        <a:solidFill>
                          <a:srgbClr val="000000"/>
                        </a:solidFill>
                      </a:endParaRPr>
                    </a:p>
                  </a:txBody>
                  <a:tcPr marL="61703" marR="61703" marT="26030" marB="26030" anchor="ctr" horzOverflow="overflow"/>
                </a:tc>
              </a:tr>
            </a:tbl>
          </a:graphicData>
        </a:graphic>
      </p:graphicFrame>
      <p:pic>
        <p:nvPicPr>
          <p:cNvPr id="4" name="Picture 3"/>
          <p:cNvPicPr>
            <a:picLocks noChangeAspect="1"/>
          </p:cNvPicPr>
          <p:nvPr/>
        </p:nvPicPr>
        <p:blipFill>
          <a:blip r:embed="rId2"/>
          <a:stretch>
            <a:fillRect/>
          </a:stretch>
        </p:blipFill>
        <p:spPr>
          <a:xfrm>
            <a:off x="734013" y="1402852"/>
            <a:ext cx="4320000" cy="11470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startAt="4"/>
            </a:pPr>
            <a:r>
              <a:rPr lang="en-US" sz="1000" dirty="0"/>
              <a:t>48x GE RJ45 </a:t>
            </a:r>
            <a:r>
              <a:rPr lang="en-US" sz="1000" dirty="0" smtClean="0"/>
              <a:t>Ports</a:t>
            </a:r>
            <a:endParaRPr lang="en-US" sz="1000" dirty="0"/>
          </a:p>
          <a:p>
            <a:pPr marL="343047" indent="-343047" defTabSz="914417">
              <a:spcBef>
                <a:spcPct val="20000"/>
              </a:spcBef>
              <a:buClr>
                <a:schemeClr val="accent6"/>
              </a:buClr>
              <a:buFont typeface="+mj-ea"/>
              <a:buAutoNum type="circleNumDbPlain" startAt="4"/>
            </a:pPr>
            <a:r>
              <a:rPr lang="en-US" sz="1000" dirty="0"/>
              <a:t>2x </a:t>
            </a:r>
            <a:r>
              <a:rPr lang="en-US" sz="1000" dirty="0" smtClean="0"/>
              <a:t>10GE SFP</a:t>
            </a:r>
            <a:r>
              <a:rPr lang="en-US" sz="1000" dirty="0"/>
              <a:t>+ slots</a:t>
            </a:r>
          </a:p>
        </p:txBody>
      </p:sp>
    </p:spTree>
    <p:extLst>
      <p:ext uri="{BB962C8B-B14F-4D97-AF65-F5344CB8AC3E}">
        <p14:creationId xmlns:p14="http://schemas.microsoft.com/office/powerpoint/2010/main" val="300194997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a:solidFill>
                  <a:srgbClr val="000000"/>
                </a:solidFill>
              </a:rPr>
              <a:t>4</a:t>
            </a:r>
            <a:r>
              <a:rPr lang="en-US" dirty="0" smtClean="0">
                <a:solidFill>
                  <a:srgbClr val="000000"/>
                </a:solidFill>
              </a:rPr>
              <a:t>24D-FPOE</a:t>
            </a:r>
            <a:endParaRPr lang="en-US" b="0" i="0" dirty="0">
              <a:solidFill>
                <a:srgbClr val="000000"/>
              </a:solidFill>
            </a:endParaRPr>
          </a:p>
        </p:txBody>
      </p:sp>
      <p:sp>
        <p:nvSpPr>
          <p:cNvPr id="17" name="TextBox 16"/>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graphicFrame>
        <p:nvGraphicFramePr>
          <p:cNvPr id="19" name="Content Placeholder 4"/>
          <p:cNvGraphicFramePr>
            <a:graphicFrameLocks/>
          </p:cNvGraphicFramePr>
          <p:nvPr>
            <p:extLst>
              <p:ext uri="{D42A27DB-BD31-4B8C-83A1-F6EECF244321}">
                <p14:modId xmlns:p14="http://schemas.microsoft.com/office/powerpoint/2010/main" val="686994622"/>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013" y="1412432"/>
            <a:ext cx="4320000" cy="1054985"/>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5102"/>
            <a:ext cx="372260" cy="547200"/>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2x 10GE SFP slots</a:t>
            </a:r>
          </a:p>
        </p:txBody>
      </p:sp>
    </p:spTree>
    <p:extLst>
      <p:ext uri="{BB962C8B-B14F-4D97-AF65-F5344CB8AC3E}">
        <p14:creationId xmlns:p14="http://schemas.microsoft.com/office/powerpoint/2010/main" val="15090015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524D-FPOE</a:t>
            </a:r>
            <a:endParaRPr lang="en-US" b="0" i="0" dirty="0">
              <a:solidFill>
                <a:srgbClr val="000000"/>
              </a:solidFill>
            </a:endParaRPr>
          </a:p>
        </p:txBody>
      </p:sp>
      <p:graphicFrame>
        <p:nvGraphicFramePr>
          <p:cNvPr id="19" name="Content Placeholder 4"/>
          <p:cNvGraphicFramePr>
            <a:graphicFrameLocks/>
          </p:cNvGraphicFramePr>
          <p:nvPr>
            <p:extLst>
              <p:ext uri="{D42A27DB-BD31-4B8C-83A1-F6EECF244321}">
                <p14:modId xmlns:p14="http://schemas.microsoft.com/office/powerpoint/2010/main" val="1420003030"/>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013" y="1324576"/>
            <a:ext cx="4320000" cy="1230697"/>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5102"/>
            <a:ext cx="372260" cy="547200"/>
          </a:xfrm>
          <a:prstGeom prst="rect">
            <a:avLst/>
          </a:prstGeom>
        </p:spPr>
      </p:pic>
      <p:sp>
        <p:nvSpPr>
          <p:cNvPr id="11" name="TextBox 10"/>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 x GE (POE/POE+) Ports</a:t>
            </a:r>
          </a:p>
          <a:p>
            <a:pPr marL="343047" indent="-343047" defTabSz="914417">
              <a:spcBef>
                <a:spcPct val="20000"/>
              </a:spcBef>
              <a:buClr>
                <a:schemeClr val="accent6"/>
              </a:buClr>
              <a:buFont typeface="+mj-ea"/>
              <a:buAutoNum type="circleNumDbPlain"/>
            </a:pPr>
            <a:r>
              <a:rPr lang="en-US" sz="1000" dirty="0"/>
              <a:t>4x 10GE SFP slots</a:t>
            </a:r>
          </a:p>
          <a:p>
            <a:pPr marL="343047" indent="-343047" defTabSz="914417">
              <a:spcBef>
                <a:spcPct val="20000"/>
              </a:spcBef>
              <a:buClr>
                <a:schemeClr val="accent6"/>
              </a:buClr>
              <a:buFont typeface="+mj-ea"/>
              <a:buAutoNum type="circleNumDbPlain"/>
            </a:pPr>
            <a:r>
              <a:rPr lang="en-US" sz="1000" dirty="0"/>
              <a:t>2x 40GE QSFP+ slots</a:t>
            </a:r>
          </a:p>
        </p:txBody>
      </p:sp>
    </p:spTree>
    <p:extLst>
      <p:ext uri="{BB962C8B-B14F-4D97-AF65-F5344CB8AC3E}">
        <p14:creationId xmlns:p14="http://schemas.microsoft.com/office/powerpoint/2010/main" val="17575505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548D-FPOE</a:t>
            </a:r>
            <a:endParaRPr lang="en-US" b="0" i="0" dirty="0">
              <a:solidFill>
                <a:srgbClr val="000000"/>
              </a:solidFill>
            </a:endParaRPr>
          </a:p>
        </p:txBody>
      </p:sp>
      <p:graphicFrame>
        <p:nvGraphicFramePr>
          <p:cNvPr id="19" name="Content Placeholder 4"/>
          <p:cNvGraphicFramePr>
            <a:graphicFrameLocks/>
          </p:cNvGraphicFramePr>
          <p:nvPr>
            <p:extLst>
              <p:ext uri="{D42A27DB-BD31-4B8C-83A1-F6EECF244321}">
                <p14:modId xmlns:p14="http://schemas.microsoft.com/office/powerpoint/2010/main" val="2149092243"/>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336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96,000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FOS, CLI and Web</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Target Application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Converged LAN Edge</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Yes</a:t>
                      </a:r>
                      <a:endParaRPr lang="en-US" sz="900" dirty="0">
                        <a:solidFill>
                          <a:srgbClr val="000000"/>
                        </a:solidFill>
                      </a:endParaRPr>
                    </a:p>
                  </a:txBody>
                  <a:tcPr marL="61703" marR="61703" marT="26030" marB="26030" anchor="ctr" horzOverflow="overflow"/>
                </a:tc>
              </a:tr>
            </a:tbl>
          </a:graphicData>
        </a:graphic>
      </p:graphicFrame>
      <p:pic>
        <p:nvPicPr>
          <p:cNvPr id="3" name="Picture 2"/>
          <p:cNvPicPr>
            <a:picLocks noChangeAspect="1"/>
          </p:cNvPicPr>
          <p:nvPr/>
        </p:nvPicPr>
        <p:blipFill>
          <a:blip r:embed="rId3"/>
          <a:stretch>
            <a:fillRect/>
          </a:stretch>
        </p:blipFill>
        <p:spPr>
          <a:xfrm>
            <a:off x="734013" y="1362293"/>
            <a:ext cx="4320000" cy="114772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5102"/>
            <a:ext cx="372260" cy="547200"/>
          </a:xfrm>
          <a:prstGeom prst="rect">
            <a:avLst/>
          </a:prstGeom>
        </p:spPr>
      </p:pic>
      <p:sp>
        <p:nvSpPr>
          <p:cNvPr id="12" name="TextBox 11"/>
          <p:cNvSpPr txBox="1"/>
          <p:nvPr/>
        </p:nvSpPr>
        <p:spPr>
          <a:xfrm>
            <a:off x="179609" y="4294752"/>
            <a:ext cx="8454431" cy="30008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 x GE </a:t>
            </a:r>
            <a:r>
              <a:rPr lang="en-US" sz="1000" dirty="0" smtClean="0"/>
              <a:t>RJ45 POE</a:t>
            </a:r>
            <a:r>
              <a:rPr lang="en-US" sz="1000" dirty="0"/>
              <a:t>/POE</a:t>
            </a:r>
            <a:r>
              <a:rPr lang="en-US" sz="1000" dirty="0" smtClean="0"/>
              <a:t>+ </a:t>
            </a:r>
            <a:r>
              <a:rPr lang="en-US" sz="1000" dirty="0"/>
              <a:t>Ports</a:t>
            </a:r>
          </a:p>
          <a:p>
            <a:pPr marL="343047" indent="-343047" defTabSz="914417">
              <a:spcBef>
                <a:spcPct val="20000"/>
              </a:spcBef>
              <a:buClr>
                <a:schemeClr val="accent6"/>
              </a:buClr>
              <a:buFont typeface="+mj-ea"/>
              <a:buAutoNum type="circleNumDbPlain"/>
            </a:pPr>
            <a:r>
              <a:rPr lang="en-US" sz="1000" dirty="0"/>
              <a:t>4x 10GE SFP slots</a:t>
            </a:r>
          </a:p>
          <a:p>
            <a:pPr marL="343047" indent="-343047" defTabSz="914417">
              <a:spcBef>
                <a:spcPct val="20000"/>
              </a:spcBef>
              <a:buClr>
                <a:schemeClr val="accent6"/>
              </a:buClr>
              <a:buFont typeface="+mj-ea"/>
              <a:buAutoNum type="circleNumDbPlain"/>
            </a:pPr>
            <a:r>
              <a:rPr lang="en-US" sz="1000" dirty="0"/>
              <a:t>2x 40GE QSFP+ slots</a:t>
            </a:r>
          </a:p>
        </p:txBody>
      </p:sp>
    </p:spTree>
    <p:extLst>
      <p:ext uri="{BB962C8B-B14F-4D97-AF65-F5344CB8AC3E}">
        <p14:creationId xmlns:p14="http://schemas.microsoft.com/office/powerpoint/2010/main" val="935361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73065356"/>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352278"/>
            <a:ext cx="4320000" cy="1175294"/>
          </a:xfrm>
          <a:prstGeom prst="rect">
            <a:avLst/>
          </a:prstGeom>
        </p:spPr>
      </p:pic>
      <p:sp>
        <p:nvSpPr>
          <p:cNvPr id="3" name="Rectangle 2"/>
          <p:cNvSpPr/>
          <p:nvPr/>
        </p:nvSpPr>
        <p:spPr bwMode="auto">
          <a:xfrm flipV="1">
            <a:off x="968022" y="2003776"/>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24x GE/10GE SFP/SFP+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98234741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96380032"/>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48x GE/10GE SFP/SFP+ slots</a:t>
            </a:r>
          </a:p>
          <a:p>
            <a:pPr marL="343047" indent="-343047" defTabSz="914417">
              <a:spcBef>
                <a:spcPct val="20000"/>
              </a:spcBef>
              <a:buClr>
                <a:schemeClr val="accent6"/>
              </a:buClr>
              <a:buFont typeface="+mj-ea"/>
              <a:buAutoNum type="circleNumDbPlain"/>
            </a:pPr>
            <a:r>
              <a:rPr lang="en-US" sz="1000" dirty="0"/>
              <a:t>4x 40GE QSFP+ slots</a:t>
            </a:r>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34140635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13066258"/>
              </p:ext>
            </p:extLst>
          </p:nvPr>
        </p:nvGraphicFramePr>
        <p:xfrm>
          <a:off x="457200" y="2914650"/>
          <a:ext cx="8305800" cy="103577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Switch Capacity</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VLANs Supported</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4096</a:t>
                      </a: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spc="0" normalizeH="0" baseline="0" noProof="0" dirty="0" smtClean="0">
                          <a:ln>
                            <a:noFill/>
                          </a:ln>
                          <a:solidFill>
                            <a:srgbClr val="000000"/>
                          </a:solidFill>
                          <a:effectLst/>
                          <a:uLnTx/>
                          <a:uFillTx/>
                        </a:rPr>
                        <a:t>MAC Address Storage</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128,000</a:t>
                      </a:r>
                      <a:endParaRPr lang="en-US" sz="900" b="0" i="0" dirty="0">
                        <a:solidFill>
                          <a:srgbClr val="000000"/>
                        </a:solidFill>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Total ports in Link Aggregation Group</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24</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u="none" strike="noStrike" cap="none" normalizeH="0" baseline="0" dirty="0" smtClean="0">
                          <a:ln>
                            <a:noFill/>
                          </a:ln>
                          <a:solidFill>
                            <a:srgbClr val="000000"/>
                          </a:solidFill>
                          <a:effectLst/>
                        </a:rPr>
                        <a:t>Management</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Web &amp; CLI</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err="1" smtClean="0">
                          <a:solidFill>
                            <a:srgbClr val="000000"/>
                          </a:solidFill>
                        </a:rPr>
                        <a:t>PoE</a:t>
                      </a:r>
                      <a:r>
                        <a:rPr lang="en-US" sz="900" dirty="0" smtClean="0">
                          <a:solidFill>
                            <a:srgbClr val="000000"/>
                          </a:solidFill>
                        </a:rPr>
                        <a:t> Power Budget</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tc>
              </a:tr>
              <a:tr h="1663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FortiGate Managed</a:t>
                      </a:r>
                      <a:endParaRPr lang="en-US" sz="900" dirty="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Target Application</a:t>
                      </a:r>
                      <a:endParaRPr lang="en-US" sz="900" dirty="0">
                        <a:solidFill>
                          <a:srgbClr val="000000"/>
                        </a:solidFill>
                      </a:endParaRPr>
                    </a:p>
                  </a:txBody>
                  <a:tcPr marL="61703" marR="61703" marT="26030" marB="26030" anchor="ctr" horzOverflow="overflow"/>
                </a:tc>
                <a:tc>
                  <a:txBody>
                    <a:bodyPr/>
                    <a:lstStyle/>
                    <a:p>
                      <a:pPr algn="ctr"/>
                      <a:r>
                        <a:rPr lang="en-US" sz="900" dirty="0" smtClean="0">
                          <a:solidFill>
                            <a:srgbClr val="000000"/>
                          </a:solidFill>
                        </a:rPr>
                        <a:t>Data Center Switch</a:t>
                      </a:r>
                      <a:endParaRPr lang="en-US" sz="900" dirty="0">
                        <a:solidFill>
                          <a:srgbClr val="000000"/>
                        </a:solidFill>
                      </a:endParaRPr>
                    </a:p>
                  </a:txBody>
                  <a:tcPr marL="61703" marR="61703" marT="26030" marB="26030" anchor="ctr" horzOverflow="overflow"/>
                </a:tc>
              </a:tr>
            </a:tbl>
          </a:graphicData>
        </a:graphic>
      </p:graphicFrame>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7"/>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295102"/>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5102"/>
            <a:ext cx="371569" cy="547200"/>
          </a:xfrm>
          <a:prstGeom prst="rect">
            <a:avLst/>
          </a:prstGeom>
        </p:spPr>
      </p:pic>
      <p:sp>
        <p:nvSpPr>
          <p:cNvPr id="1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32x </a:t>
            </a:r>
            <a:r>
              <a:rPr lang="en-US" sz="1000" dirty="0" smtClean="0"/>
              <a:t>40GE </a:t>
            </a:r>
            <a:r>
              <a:rPr lang="en-US" sz="1000" dirty="0"/>
              <a:t>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1x </a:t>
            </a:r>
            <a:r>
              <a:rPr lang="en-US" sz="1000" dirty="0" smtClean="0"/>
              <a:t>GE RJ45 </a:t>
            </a:r>
            <a:r>
              <a:rPr lang="en-US" sz="1000" dirty="0" err="1" smtClean="0"/>
              <a:t>Mgmt</a:t>
            </a:r>
            <a:r>
              <a:rPr lang="en-US" sz="1000" dirty="0" smtClean="0"/>
              <a:t> </a:t>
            </a:r>
            <a:r>
              <a:rPr lang="en-US" sz="1000" dirty="0"/>
              <a:t>port</a:t>
            </a:r>
          </a:p>
        </p:txBody>
      </p:sp>
    </p:spTree>
    <p:extLst>
      <p:ext uri="{BB962C8B-B14F-4D97-AF65-F5344CB8AC3E}">
        <p14:creationId xmlns:p14="http://schemas.microsoft.com/office/powerpoint/2010/main" val="403443099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2450108245"/>
              </p:ext>
            </p:extLst>
          </p:nvPr>
        </p:nvGraphicFramePr>
        <p:xfrm>
          <a:off x="252002" y="1080000"/>
          <a:ext cx="8640001" cy="3420001"/>
        </p:xfrm>
        <a:graphic>
          <a:graphicData uri="http://schemas.openxmlformats.org/drawingml/2006/table">
            <a:tbl>
              <a:tblPr firstRow="1" firstCol="1" bandRow="1">
                <a:effectLst/>
                <a:tableStyleId>{073A0DAA-6AF3-43AB-8588-CEC1D06C72B9}</a:tableStyleId>
              </a:tblPr>
              <a:tblGrid>
                <a:gridCol w="1634857"/>
                <a:gridCol w="2324830"/>
                <a:gridCol w="2340157"/>
                <a:gridCol w="2340157"/>
              </a:tblGrid>
              <a:tr h="279366">
                <a:tc>
                  <a:txBody>
                    <a:bodyPr/>
                    <a:lstStyle/>
                    <a:p>
                      <a:endParaRPr lang="en-US" sz="10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FS-124B-POE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FS-224B-POE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12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u="none" strike="noStrike" cap="none" normalizeH="0" baseline="0" dirty="0" smtClean="0">
                          <a:ln>
                            <a:noFill/>
                          </a:ln>
                          <a:effectLst/>
                        </a:rPr>
                        <a:t>-</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dk1"/>
                          </a:solidFill>
                          <a:effectLst/>
                          <a:latin typeface="+mn-lt"/>
                        </a:rPr>
                        <a:t>4x SFP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c>
                  <a:txBody>
                    <a:bodyPr/>
                    <a:lstStyle/>
                    <a:p>
                      <a:pPr algn="ctr"/>
                      <a:r>
                        <a:rPr kumimoji="0" lang="en-US" sz="1000" u="none" strike="noStrike" cap="none" normalizeH="0" baseline="0" dirty="0" smtClean="0">
                          <a:ln>
                            <a:noFill/>
                          </a:ln>
                          <a:effectLst/>
                        </a:rPr>
                        <a:t>12</a:t>
                      </a:r>
                      <a:endParaRPr lang="en-US" sz="1000" b="0" i="0" dirty="0">
                        <a:latin typeface="+mn-lt"/>
                      </a:endParaRPr>
                    </a:p>
                  </a:txBody>
                  <a:tcPr marT="25718" marB="25718" anchor="ctr"/>
                </a:tc>
                <a:tc>
                  <a:txBody>
                    <a:bodyPr/>
                    <a:lstStyle/>
                    <a:p>
                      <a:pPr algn="ctr"/>
                      <a:r>
                        <a:rPr kumimoji="0" lang="en-GB" sz="1000" u="none" strike="noStrike" cap="none" normalizeH="0" baseline="0" dirty="0" smtClean="0">
                          <a:ln>
                            <a:noFill/>
                          </a:ln>
                          <a:effectLst/>
                        </a:rPr>
                        <a:t>24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c>
                  <a:txBody>
                    <a:bodyPr/>
                    <a:lstStyle/>
                    <a:p>
                      <a:pPr algn="ctr"/>
                      <a:r>
                        <a:rPr lang="en-US" sz="1000" dirty="0" smtClean="0"/>
                        <a:t>100W</a:t>
                      </a:r>
                      <a:endParaRPr lang="en-US" sz="1000" b="0" i="0" dirty="0">
                        <a:latin typeface="+mn-lt"/>
                      </a:endParaRPr>
                    </a:p>
                  </a:txBody>
                  <a:tcPr marT="25718" marB="25718" anchor="ctr"/>
                </a:tc>
                <a:tc>
                  <a:txBody>
                    <a:bodyPr/>
                    <a:lstStyle/>
                    <a:p>
                      <a:pPr algn="ctr"/>
                      <a:r>
                        <a:rPr lang="en-US" sz="1000" dirty="0" smtClean="0"/>
                        <a:t>185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latin typeface="+mn-lt"/>
                        </a:rPr>
                        <a:t>Single</a:t>
                      </a:r>
                      <a:r>
                        <a:rPr lang="en-US" sz="1000" b="0" i="0" baseline="0" dirty="0" smtClean="0">
                          <a:latin typeface="+mn-lt"/>
                        </a:rPr>
                        <a:t> AC</a:t>
                      </a:r>
                      <a:endParaRPr lang="en-US" sz="1000" b="0" i="0" dirty="0" smtClean="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latin typeface="+mn-lt"/>
                        </a:rPr>
                        <a:t>Single</a:t>
                      </a:r>
                      <a:r>
                        <a:rPr lang="en-US" sz="1000" b="0" i="0" baseline="0" dirty="0" smtClean="0">
                          <a:latin typeface="+mn-lt"/>
                        </a:rPr>
                        <a:t> AC</a:t>
                      </a:r>
                      <a:endParaRPr lang="en-US" sz="1000" b="0" i="0" dirty="0" smtClean="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c>
                  <a:txBody>
                    <a:bodyPr/>
                    <a:lstStyle/>
                    <a:p>
                      <a:pPr algn="ctr"/>
                      <a:r>
                        <a:rPr lang="en-US" sz="1000" dirty="0" smtClean="0"/>
                        <a:t>No</a:t>
                      </a:r>
                      <a:endParaRPr lang="en-US" sz="1000" b="0" i="0" dirty="0">
                        <a:latin typeface="+mn-lt"/>
                      </a:endParaRPr>
                    </a:p>
                  </a:txBody>
                  <a:tcPr marT="25718" marB="25718" anchor="ct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xmlns:p14="http://schemas.microsoft.com/office/powerpoint/2010/mai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7984562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800 / 800 / 800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8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 K</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56988" y="1115429"/>
            <a:ext cx="3274049" cy="1693441"/>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3x </a:t>
            </a:r>
            <a:r>
              <a:rPr lang="en-US" sz="1000" dirty="0"/>
              <a:t>GE RJ45 Switch Ports </a:t>
            </a:r>
          </a:p>
          <a:p>
            <a:pPr marL="343047" indent="-343047" defTabSz="914417">
              <a:spcBef>
                <a:spcPct val="20000"/>
              </a:spcBef>
              <a:buClr>
                <a:schemeClr val="accent6"/>
              </a:buClr>
              <a:buFont typeface="+mj-ea"/>
              <a:buAutoNum type="circleNumDbPlain"/>
            </a:pPr>
            <a:r>
              <a:rPr lang="en-US" sz="1000" dirty="0" smtClean="0"/>
              <a:t>1x GE RJ45 PoE Port</a:t>
            </a:r>
          </a:p>
          <a:p>
            <a:pPr marL="343047" indent="-343047" defTabSz="914417">
              <a:spcBef>
                <a:spcPct val="20000"/>
              </a:spcBef>
              <a:buClr>
                <a:schemeClr val="accent6"/>
              </a:buClr>
              <a:buFont typeface="+mj-ea"/>
              <a:buAutoNum type="circleNumDbPlain"/>
            </a:pPr>
            <a:r>
              <a:rPr lang="en-US" sz="1000" dirty="0" smtClean="0"/>
              <a:t>1x </a:t>
            </a:r>
            <a:r>
              <a:rPr lang="en-US" sz="1000" dirty="0"/>
              <a:t>GE RJ45 WAN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WiFi </a:t>
            </a:r>
            <a:r>
              <a:rPr lang="en-US" sz="1000" dirty="0" smtClean="0"/>
              <a:t>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7307" y="2296499"/>
            <a:ext cx="372258"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6" name="Picture 15"/>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1569" cy="547200"/>
          </a:xfrm>
          <a:prstGeom prst="rect">
            <a:avLst/>
          </a:prstGeom>
        </p:spPr>
      </p:pic>
      <p:cxnSp>
        <p:nvCxnSpPr>
          <p:cNvPr id="20" name="Straight Connector 19"/>
          <p:cNvCxnSpPr/>
          <p:nvPr/>
        </p:nvCxnSpPr>
        <p:spPr bwMode="auto">
          <a:xfrm>
            <a:off x="7389823"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460052" y="2297091"/>
            <a:ext cx="371646" cy="547200"/>
          </a:xfrm>
          <a:prstGeom prst="rect">
            <a:avLst/>
          </a:prstGeom>
        </p:spPr>
      </p:pic>
      <p:sp>
        <p:nvSpPr>
          <p:cNvPr id="27" name="Oval 26"/>
          <p:cNvSpPr/>
          <p:nvPr/>
        </p:nvSpPr>
        <p:spPr bwMode="auto">
          <a:xfrm>
            <a:off x="4140545" y="141627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Rectangle 27"/>
          <p:cNvSpPr/>
          <p:nvPr/>
        </p:nvSpPr>
        <p:spPr bwMode="invGray">
          <a:xfrm>
            <a:off x="1975142" y="1723858"/>
            <a:ext cx="1111291" cy="281159"/>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auto">
          <a:xfrm>
            <a:off x="2235272" y="172385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2894013" y="172385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5908428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2536483224"/>
              </p:ext>
            </p:extLst>
          </p:nvPr>
        </p:nvGraphicFramePr>
        <p:xfrm>
          <a:off x="252002" y="1080000"/>
          <a:ext cx="8640002" cy="3419999"/>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37696">
                <a:tc>
                  <a:txBody>
                    <a:bodyPr/>
                    <a:lstStyle/>
                    <a:p>
                      <a:endParaRPr lang="en-US" sz="10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algn="ctr"/>
                      <a:r>
                        <a:rPr lang="en-US" sz="1000" dirty="0" smtClean="0"/>
                        <a:t>FS-28C</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WAN</a:t>
                      </a:r>
                      <a:endParaRPr kumimoji="0" lang="en-GB" sz="1000" u="none" strike="noStrike" cap="none" normalizeH="0" baseline="0" dirty="0" smtClean="0">
                        <a:ln>
                          <a:noFill/>
                        </a:ln>
                        <a:effectLst/>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8</a:t>
                      </a:r>
                      <a:r>
                        <a:rPr kumimoji="0" lang="en-US" sz="1000" u="none" strike="noStrike" cap="none" normalizeH="0" baseline="0" dirty="0" smtClean="0">
                          <a:ln>
                            <a:noFill/>
                          </a:ln>
                          <a:effectLst/>
                        </a:rPr>
                        <a:t>x Switch ports</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dirty="0" smtClean="0"/>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dirty="0" smtClean="0"/>
                        <a:t>Yes, Remote switch</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xmlns:p14="http://schemas.microsoft.com/office/powerpoint/2010/mai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4032184340"/>
              </p:ext>
            </p:extLst>
          </p:nvPr>
        </p:nvGraphicFramePr>
        <p:xfrm>
          <a:off x="252002" y="1080000"/>
          <a:ext cx="8640002" cy="3419998"/>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09109">
                <a:tc>
                  <a:txBody>
                    <a:bodyPr/>
                    <a:lstStyle/>
                    <a:p>
                      <a:endParaRPr lang="en-US" sz="10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185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xmlns:p14="http://schemas.microsoft.com/office/powerpoint/2010/mai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656089975"/>
              </p:ext>
            </p:extLst>
          </p:nvPr>
        </p:nvGraphicFramePr>
        <p:xfrm>
          <a:off x="252001" y="1080000"/>
          <a:ext cx="8640001" cy="3420002"/>
        </p:xfrm>
        <a:graphic>
          <a:graphicData uri="http://schemas.openxmlformats.org/drawingml/2006/table">
            <a:tbl>
              <a:tblPr firstRow="1" bandRow="1">
                <a:effectLst/>
                <a:tableStyleId>{073A0DAA-6AF3-43AB-8588-CEC1D06C72B9}</a:tableStyleId>
              </a:tblPr>
              <a:tblGrid>
                <a:gridCol w="1635643"/>
                <a:gridCol w="3502179"/>
                <a:gridCol w="3502179"/>
              </a:tblGrid>
              <a:tr h="228676">
                <a:tc>
                  <a:txBody>
                    <a:bodyPr/>
                    <a:lstStyle/>
                    <a:p>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10935">
                <a:tc>
                  <a:txBody>
                    <a:bodyPr/>
                    <a:lstStyle/>
                    <a:p>
                      <a:r>
                        <a:rPr lang="en-US" sz="1000" b="1" dirty="0" smtClean="0">
                          <a:solidFill>
                            <a:schemeClr val="bg1"/>
                          </a:solidFill>
                        </a:rPr>
                        <a:t>Form Factor</a:t>
                      </a: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solidFill>
                      <a:srgbClr val="C9C9C9"/>
                    </a:solidFill>
                  </a:tcPr>
                </a:tc>
              </a:tr>
              <a:tr h="566928">
                <a:tc>
                  <a:txBody>
                    <a:bodyPr/>
                    <a:lstStyle/>
                    <a:p>
                      <a:r>
                        <a:rPr lang="en-US" sz="1000" b="1" dirty="0" smtClean="0">
                          <a:solidFill>
                            <a:schemeClr val="bg1"/>
                          </a:solidFill>
                        </a:rPr>
                        <a:t>FE Ports</a:t>
                      </a:r>
                      <a:endParaRPr lang="en-US" sz="1000" b="1" dirty="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solidFill>
                      <a:srgbClr val="C9C9C9"/>
                    </a:solidFill>
                  </a:tcPr>
                </a:tc>
              </a:tr>
              <a:tr h="21093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solidFill>
                      <a:srgbClr val="E4E4E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25718" marB="25718" anchor="ctr">
                    <a:solidFill>
                      <a:srgbClr val="E4E4E4"/>
                    </a:solidFill>
                  </a:tcPr>
                </a:tc>
              </a:tr>
              <a:tr h="255518">
                <a:tc>
                  <a:txBody>
                    <a:bodyPr/>
                    <a:lstStyle/>
                    <a:p>
                      <a:r>
                        <a:rPr lang="en-US" sz="1000" b="1" dirty="0" smtClean="0">
                          <a:solidFill>
                            <a:schemeClr val="bg1"/>
                          </a:solidFill>
                        </a:rPr>
                        <a:t>PoE GE Ports</a:t>
                      </a:r>
                    </a:p>
                  </a:txBody>
                  <a:tcPr marT="25718" marB="25718"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solidFill>
                      <a:srgbClr val="C9C9C9"/>
                    </a:solidFill>
                  </a:tcPr>
                </a:tc>
              </a:tr>
              <a:tr h="2555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PoE/+ GE Ports*</a:t>
                      </a:r>
                    </a:p>
                  </a:txBody>
                  <a:tcPr marT="25718" marB="25718" anchor="ctr">
                    <a:solidFill>
                      <a:schemeClr val="accent4"/>
                    </a:solidFill>
                  </a:tcP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25718" marB="25718" anchor="ctr">
                    <a:solidFill>
                      <a:srgbClr val="C9C9C9"/>
                    </a:solidFill>
                  </a:tcPr>
                </a:tc>
              </a:tr>
              <a:tr h="210935">
                <a:tc>
                  <a:txBody>
                    <a:bodyPr/>
                    <a:lstStyle/>
                    <a:p>
                      <a:r>
                        <a:rPr lang="en-US" sz="1000" b="1" dirty="0" smtClean="0">
                          <a:solidFill>
                            <a:schemeClr val="bg1"/>
                          </a:solidFill>
                        </a:rPr>
                        <a:t>10GE SFP+ slots</a:t>
                      </a:r>
                    </a:p>
                  </a:txBody>
                  <a:tcPr marT="25718" marB="25718"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25718" marB="25718" anchor="ctr">
                    <a:solidFill>
                      <a:srgbClr val="E4E4E4"/>
                    </a:solidFill>
                  </a:tcP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25718" marB="25718" anchor="ctr">
                    <a:solidFill>
                      <a:srgbClr val="E4E4E4"/>
                    </a:solidFill>
                  </a:tcPr>
                </a:tc>
              </a:tr>
              <a:tr h="255518">
                <a:tc>
                  <a:txBody>
                    <a:bodyPr/>
                    <a:lstStyle/>
                    <a:p>
                      <a:r>
                        <a:rPr lang="en-US" sz="1000" b="1" dirty="0" smtClean="0">
                          <a:solidFill>
                            <a:schemeClr val="bg1"/>
                          </a:solidFill>
                        </a:rPr>
                        <a:t>40GE</a:t>
                      </a:r>
                      <a:r>
                        <a:rPr lang="en-US" sz="1000" b="1" baseline="0" dirty="0" smtClean="0">
                          <a:solidFill>
                            <a:schemeClr val="bg1"/>
                          </a:solidFill>
                        </a:rPr>
                        <a:t> QSFP+ slots</a:t>
                      </a:r>
                      <a:endParaRPr lang="en-US" sz="1000" b="1" dirty="0" smtClean="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25718" marB="25718" anchor="ctr">
                    <a:solidFill>
                      <a:srgbClr val="C9C9C9"/>
                    </a:solidFill>
                  </a:tcPr>
                </a:tc>
              </a:tr>
              <a:tr h="210935">
                <a:tc>
                  <a:txBody>
                    <a:bodyPr/>
                    <a:lstStyle/>
                    <a:p>
                      <a:r>
                        <a:rPr lang="en-US" sz="1000" b="1" dirty="0" smtClean="0">
                          <a:solidFill>
                            <a:schemeClr val="bg1"/>
                          </a:solidFill>
                        </a:rPr>
                        <a:t>Power Budget</a:t>
                      </a:r>
                    </a:p>
                  </a:txBody>
                  <a:tcPr marT="25718" marB="25718" anchor="ctr">
                    <a:solidFill>
                      <a:schemeClr val="accent4"/>
                    </a:solidFill>
                  </a:tcP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25718" marB="25718"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750</a:t>
                      </a:r>
                      <a:r>
                        <a:rPr lang="en-US" sz="1000" b="0" i="0" baseline="0" dirty="0" smtClean="0">
                          <a:solidFill>
                            <a:schemeClr val="tx1"/>
                          </a:solidFill>
                          <a:latin typeface="+mn-lt"/>
                        </a:rPr>
                        <a:t> W</a:t>
                      </a:r>
                      <a:endParaRPr lang="en-US" sz="1000" b="0" i="0" dirty="0" smtClean="0">
                        <a:solidFill>
                          <a:schemeClr val="tx1"/>
                        </a:solidFill>
                        <a:latin typeface="+mn-lt"/>
                      </a:endParaRPr>
                    </a:p>
                  </a:txBody>
                  <a:tcPr marT="25718" marB="25718" anchor="ctr">
                    <a:solidFill>
                      <a:srgbClr val="E4E4E4"/>
                    </a:solidFill>
                  </a:tcPr>
                </a:tc>
              </a:tr>
              <a:tr h="210935">
                <a:tc>
                  <a:txBody>
                    <a:bodyPr/>
                    <a:lstStyle/>
                    <a:p>
                      <a:r>
                        <a:rPr lang="en-US" sz="1000" b="1" dirty="0" smtClean="0">
                          <a:solidFill>
                            <a:schemeClr val="bg1"/>
                          </a:solidFill>
                        </a:rPr>
                        <a:t>Power Supply</a:t>
                      </a:r>
                    </a:p>
                  </a:txBody>
                  <a:tcPr marT="25718" marB="25718"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25718" marB="25718" anchor="ctr">
                    <a:solidFill>
                      <a:srgbClr val="C9C9C9"/>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 AC</a:t>
                      </a:r>
                    </a:p>
                  </a:txBody>
                  <a:tcPr marT="25718" marB="25718" anchor="ctr">
                    <a:solidFill>
                      <a:srgbClr val="C9C9C9"/>
                    </a:solidFill>
                  </a:tcPr>
                </a:tc>
              </a:tr>
              <a:tr h="434527">
                <a:tc>
                  <a:txBody>
                    <a:bodyPr/>
                    <a:lstStyle/>
                    <a:p>
                      <a:r>
                        <a:rPr lang="en-US" sz="1000" b="1" dirty="0" err="1" smtClean="0">
                          <a:solidFill>
                            <a:schemeClr val="bg1"/>
                          </a:solidFill>
                        </a:rPr>
                        <a:t>FortiOS</a:t>
                      </a:r>
                      <a:r>
                        <a:rPr lang="en-US" sz="1000" b="1" dirty="0" smtClean="0">
                          <a:solidFill>
                            <a:schemeClr val="bg1"/>
                          </a:solidFill>
                        </a:rPr>
                        <a:t> Wired Controller</a:t>
                      </a:r>
                      <a:r>
                        <a:rPr lang="en-US" sz="1000" b="1" baseline="0" dirty="0" smtClean="0">
                          <a:solidFill>
                            <a:schemeClr val="bg1"/>
                          </a:solidFill>
                        </a:rPr>
                        <a:t> Support</a:t>
                      </a:r>
                      <a:endParaRPr lang="en-US" sz="1000" b="1" dirty="0" smtClean="0">
                        <a:solidFill>
                          <a:schemeClr val="bg1"/>
                        </a:solidFill>
                      </a:endParaRPr>
                    </a:p>
                  </a:txBody>
                  <a:tcPr marT="25718" marB="25718"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solidFill>
                      <a:srgbClr val="C9C9C9"/>
                    </a:solidFill>
                  </a:tcPr>
                </a:tc>
              </a:tr>
              <a:tr h="368642">
                <a:tc>
                  <a:txBody>
                    <a:bodyPr/>
                    <a:lstStyle/>
                    <a:p>
                      <a:r>
                        <a:rPr lang="en-US" sz="1000" b="1" dirty="0" smtClean="0">
                          <a:solidFill>
                            <a:schemeClr val="bg1"/>
                          </a:solidFill>
                        </a:rPr>
                        <a:t>FortiLink Stacking Option**</a:t>
                      </a:r>
                    </a:p>
                  </a:txBody>
                  <a:tcPr marT="25718" marB="25718"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solidFill>
                      <a:srgbClr val="C9C9C9"/>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solidFill>
                      <a:srgbClr val="C9C9C9"/>
                    </a:solidFill>
                  </a:tcPr>
                </a:tc>
              </a:tr>
            </a:tbl>
          </a:graphicData>
        </a:graphic>
      </p:graphicFrame>
    </p:spTree>
    <p:extLst>
      <p:ext uri="{BB962C8B-B14F-4D97-AF65-F5344CB8AC3E}">
        <p14:creationId xmlns:p14="http://schemas.microsoft.com/office/powerpoint/2010/main" val="2460755955"/>
      </p:ext>
    </p:extLst>
  </p:cSld>
  <p:clrMapOvr>
    <a:masterClrMapping/>
  </p:clrMapOvr>
  <p:transition xmlns:p14="http://schemas.microsoft.com/office/powerpoint/2010/mai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665377572"/>
              </p:ext>
            </p:extLst>
          </p:nvPr>
        </p:nvGraphicFramePr>
        <p:xfrm>
          <a:off x="252001" y="1080000"/>
          <a:ext cx="8639999" cy="3419997"/>
        </p:xfrm>
        <a:graphic>
          <a:graphicData uri="http://schemas.openxmlformats.org/drawingml/2006/table">
            <a:tbl>
              <a:tblPr firstRow="1" bandRow="1">
                <a:effectLst/>
                <a:tableStyleId>{073A0DAA-6AF3-43AB-8588-CEC1D06C72B9}</a:tableStyleId>
              </a:tblPr>
              <a:tblGrid>
                <a:gridCol w="1907000"/>
                <a:gridCol w="2244333"/>
                <a:gridCol w="2244333"/>
                <a:gridCol w="2244333"/>
              </a:tblGrid>
              <a:tr h="452234">
                <a:tc>
                  <a:txBody>
                    <a:bodyPr/>
                    <a:lstStyle/>
                    <a:p>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No</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xmlns:p14="http://schemas.microsoft.com/office/powerpoint/2010/mai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45130"/>
        </p:xfrm>
        <a:graphic>
          <a:graphicData uri="http://schemas.openxmlformats.org/drawingml/2006/table">
            <a:tbl>
              <a:tblPr bandRow="1">
                <a:tableStyleId>{073A0DAA-6AF3-43AB-8588-CEC1D06C72B9}</a:tableStyleId>
              </a:tblPr>
              <a:tblGrid>
                <a:gridCol w="3399692"/>
              </a:tblGrid>
              <a:tr h="71379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7"/>
            <a:ext cx="1746250" cy="2673350"/>
          </a:xfrm>
          <a:prstGeom prst="rect">
            <a:avLst/>
          </a:prstGeom>
        </p:spPr>
      </p:pic>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891583"/>
            <a:ext cx="729142" cy="546857"/>
          </a:xfrm>
          <a:prstGeom prst="rect">
            <a:avLst/>
          </a:prstGeom>
        </p:spPr>
      </p:pic>
    </p:spTree>
    <p:extLst>
      <p:ext uri="{BB962C8B-B14F-4D97-AF65-F5344CB8AC3E}">
        <p14:creationId xmlns:p14="http://schemas.microsoft.com/office/powerpoint/2010/main" val="112688641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7" y="827660"/>
            <a:ext cx="4637141" cy="461665"/>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883266418"/>
              </p:ext>
            </p:extLst>
          </p:nvPr>
        </p:nvGraphicFramePr>
        <p:xfrm>
          <a:off x="252001" y="1080000"/>
          <a:ext cx="8640001" cy="3419995"/>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237482">
                <a:tc>
                  <a:txBody>
                    <a:bodyPr/>
                    <a:lstStyle/>
                    <a:p>
                      <a:endParaRPr lang="en-CA" sz="1000" dirty="0"/>
                    </a:p>
                  </a:txBody>
                  <a:tcPr marT="34290" marB="34290">
                    <a:solidFill>
                      <a:srgbClr val="3C3C3C"/>
                    </a:solidFill>
                  </a:tcPr>
                </a:tc>
                <a:tc>
                  <a:txBody>
                    <a:bodyPr/>
                    <a:lstStyle/>
                    <a:p>
                      <a:pPr algn="ctr"/>
                      <a:r>
                        <a:rPr lang="en-US" sz="1000" dirty="0" smtClean="0"/>
                        <a:t>Windows</a:t>
                      </a:r>
                      <a:endParaRPr lang="en-CA" sz="1000" dirty="0"/>
                    </a:p>
                  </a:txBody>
                  <a:tcPr marT="34290" marB="34290">
                    <a:solidFill>
                      <a:srgbClr val="3C3C3C"/>
                    </a:solidFill>
                  </a:tcPr>
                </a:tc>
                <a:tc>
                  <a:txBody>
                    <a:bodyPr/>
                    <a:lstStyle/>
                    <a:p>
                      <a:pPr algn="ctr"/>
                      <a:r>
                        <a:rPr lang="en-US" sz="1000" dirty="0" smtClean="0"/>
                        <a:t>Mac OSX</a:t>
                      </a:r>
                      <a:endParaRPr lang="en-CA" sz="1000" dirty="0"/>
                    </a:p>
                  </a:txBody>
                  <a:tcPr marT="34290" marB="34290">
                    <a:solidFill>
                      <a:srgbClr val="3C3C3C"/>
                    </a:solidFill>
                  </a:tcPr>
                </a:tc>
                <a:tc>
                  <a:txBody>
                    <a:bodyPr/>
                    <a:lstStyle/>
                    <a:p>
                      <a:pPr algn="ctr"/>
                      <a:r>
                        <a:rPr lang="en-CA" sz="1000" dirty="0" err="1" smtClean="0"/>
                        <a:t>iOS</a:t>
                      </a:r>
                      <a:endParaRPr lang="en-CA" sz="1000" dirty="0"/>
                    </a:p>
                  </a:txBody>
                  <a:tcPr marT="34290" marB="34290">
                    <a:solidFill>
                      <a:srgbClr val="3C3C3C"/>
                    </a:solidFill>
                  </a:tcPr>
                </a:tc>
                <a:tc>
                  <a:txBody>
                    <a:bodyPr/>
                    <a:lstStyle/>
                    <a:p>
                      <a:pPr algn="ctr"/>
                      <a:r>
                        <a:rPr lang="en-CA" sz="1000" dirty="0" smtClean="0"/>
                        <a:t>Android</a:t>
                      </a:r>
                      <a:endParaRPr lang="en-CA" sz="1000" dirty="0"/>
                    </a:p>
                  </a:txBody>
                  <a:tcPr marT="34290" marB="34290">
                    <a:solidFill>
                      <a:srgbClr val="3C3C3C"/>
                    </a:solidFill>
                  </a:tcPr>
                </a:tc>
              </a:tr>
              <a:tr h="237482">
                <a:tc>
                  <a:txBody>
                    <a:bodyPr/>
                    <a:lstStyle/>
                    <a:p>
                      <a:r>
                        <a:rPr lang="en-US" sz="1000" b="1" dirty="0" smtClean="0">
                          <a:solidFill>
                            <a:srgbClr val="FFFFFF"/>
                          </a:solidFill>
                        </a:rPr>
                        <a:t>IPSec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SSL VPN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dk1"/>
                          </a:solidFill>
                        </a:rPr>
                        <a:t>Web</a:t>
                      </a:r>
                      <a:r>
                        <a:rPr lang="en-US" sz="1000" b="0" baseline="0" dirty="0" smtClean="0">
                          <a:solidFill>
                            <a:schemeClr val="dk1"/>
                          </a:solidFill>
                        </a:rPr>
                        <a:t> Mode Only</a:t>
                      </a:r>
                      <a:endParaRPr lang="en-CA" sz="1000" b="1" dirty="0" smtClean="0">
                        <a:solidFill>
                          <a:schemeClr val="accent3"/>
                        </a:solidFill>
                      </a:endParaRP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r>
              <a:tr h="237482">
                <a:tc>
                  <a:txBody>
                    <a:bodyPr/>
                    <a:lstStyle/>
                    <a:p>
                      <a:r>
                        <a:rPr lang="en-US" sz="1000" b="1" dirty="0" smtClean="0">
                          <a:solidFill>
                            <a:srgbClr val="FFFFFF"/>
                          </a:solidFill>
                        </a:rPr>
                        <a:t>2FA</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r h="237482">
                <a:tc>
                  <a:txBody>
                    <a:bodyPr/>
                    <a:lstStyle/>
                    <a:p>
                      <a:r>
                        <a:rPr lang="en-US" sz="1000" b="1" dirty="0" smtClean="0">
                          <a:solidFill>
                            <a:srgbClr val="FFFFFF"/>
                          </a:solidFill>
                        </a:rPr>
                        <a:t>Anti-Virus</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r>
                        <a:rPr lang="en-US" sz="1000" b="1" dirty="0" smtClean="0">
                          <a:solidFill>
                            <a:srgbClr val="FFFFFF"/>
                          </a:solidFill>
                        </a:rPr>
                        <a:t>Web Filtering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WAN Optimization</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olidFill>
                            <a:schemeClr val="accent3"/>
                          </a:solidFill>
                          <a:latin typeface="Zapf Dingbats"/>
                          <a:ea typeface="Zapf Dingbats"/>
                          <a:cs typeface="Zapf Dingbats"/>
                          <a:sym typeface="Zapf Dingbats"/>
                        </a:rPr>
                        <a:t>✓</a:t>
                      </a:r>
                      <a:endParaRPr lang="en-CA" sz="1000" b="1" dirty="0" smtClean="0">
                        <a:solidFill>
                          <a:schemeClr val="accent3"/>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sym typeface="Symbol"/>
                        </a:rPr>
                        <a:t>-</a:t>
                      </a:r>
                      <a:endParaRPr lang="en-CA" sz="1000" b="1" dirty="0" smtClean="0">
                        <a:solidFill>
                          <a:schemeClr val="bg1">
                            <a:lumMod val="50000"/>
                          </a:schemeClr>
                        </a:solidFil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r h="237482">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748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0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000" b="1" i="0"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r>
              <a:tr h="237482">
                <a:tc>
                  <a:txBody>
                    <a:bodyPr/>
                    <a:lstStyle/>
                    <a:p>
                      <a:r>
                        <a:rPr lang="en-US" sz="1000" b="1" dirty="0" smtClean="0">
                          <a:solidFill>
                            <a:srgbClr val="FFFFFF"/>
                          </a:solidFill>
                        </a:rPr>
                        <a:t>Logging (to</a:t>
                      </a:r>
                      <a:r>
                        <a:rPr lang="en-US" sz="1000" b="1" baseline="0" dirty="0" smtClean="0">
                          <a:solidFill>
                            <a:srgbClr val="FFFFFF"/>
                          </a:solidFill>
                        </a:rPr>
                        <a:t> FMGR/FAZ</a:t>
                      </a:r>
                      <a:r>
                        <a:rPr lang="en-US" sz="1000" b="1" dirty="0" smtClean="0">
                          <a:solidFill>
                            <a:srgbClr val="FFFFFF"/>
                          </a:solidFill>
                        </a:rPr>
                        <a:t>)</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237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Windows AD SSO Agent</a:t>
                      </a:r>
                      <a:endParaRPr lang="en-CA"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C9C9C9"/>
                    </a:solidFill>
                  </a:tcPr>
                </a:tc>
              </a:tr>
              <a:tr h="237482">
                <a:tc>
                  <a:txBody>
                    <a:bodyPr/>
                    <a:lstStyle/>
                    <a:p>
                      <a:r>
                        <a:rPr lang="en-US" sz="1000" b="1" dirty="0" smtClean="0">
                          <a:solidFill>
                            <a:srgbClr val="FFFFFF"/>
                          </a:solidFill>
                        </a:rPr>
                        <a:t>Application Firewall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solidFill>
                      <a:srgbClr val="E4E4E4"/>
                    </a:solidFill>
                  </a:tcPr>
                </a:tc>
              </a:tr>
              <a:tr h="332729">
                <a:tc>
                  <a:txBody>
                    <a:bodyPr/>
                    <a:lstStyle/>
                    <a:p>
                      <a:r>
                        <a:rPr lang="en-US" sz="1000" b="1" dirty="0" smtClean="0">
                          <a:solidFill>
                            <a:srgbClr val="FFFFFF"/>
                          </a:solidFill>
                        </a:rPr>
                        <a:t>Vulnerability Scanning &amp; Reporting</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C9C9C9"/>
                    </a:solidFill>
                  </a:tcPr>
                </a:tc>
              </a:tr>
              <a:tr h="237482">
                <a:tc>
                  <a:txBody>
                    <a:bodyPr/>
                    <a:lstStyle/>
                    <a:p>
                      <a:r>
                        <a:rPr lang="en-CA" sz="1000" b="1" dirty="0" smtClean="0">
                          <a:solidFill>
                            <a:srgbClr val="FFFFFF"/>
                          </a:solidFill>
                        </a:rPr>
                        <a:t>Custom Install</a:t>
                      </a:r>
                      <a:endParaRPr lang="en-CA"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b="0" dirty="0" smtClean="0">
                          <a:solidFill>
                            <a:schemeClr val="tx1"/>
                          </a:solidFil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39617237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75710"/>
        </p:xfrm>
        <a:graphic>
          <a:graphicData uri="http://schemas.openxmlformats.org/drawingml/2006/table">
            <a:tbl>
              <a:tblPr bandRow="1">
                <a:tableStyleId>{073A0DAA-6AF3-43AB-8588-CEC1D06C72B9}</a:tableStyleId>
              </a:tblPr>
              <a:tblGrid>
                <a:gridCol w="3650536"/>
              </a:tblGrid>
              <a:tr h="12624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3" y="2363633"/>
            <a:ext cx="2638249" cy="1634694"/>
          </a:xfrm>
          <a:prstGeom prst="rect">
            <a:avLst/>
          </a:prstGeom>
          <a:noFill/>
          <a:ln w="9525">
            <a:noFill/>
            <a:miter lim="800000"/>
            <a:headEnd/>
            <a:tailEnd/>
          </a:ln>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Hardware One Time Password </a:t>
            </a:r>
            <a:r>
              <a:rPr lang="en-US" sz="1800" b="1" dirty="0" smtClean="0">
                <a:solidFill>
                  <a:schemeClr val="bg1"/>
                </a:solidFill>
                <a:cs typeface="Arial Narrow"/>
              </a:rPr>
              <a:t>Token</a:t>
            </a:r>
            <a:endParaRPr lang="en-US" sz="1800" b="1" dirty="0">
              <a:solidFill>
                <a:schemeClr val="bg1"/>
              </a:solidFill>
              <a:cs typeface="Arial Narrow"/>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655370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4"/>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Oath Compliant Time Based </a:t>
            </a:r>
            <a:r>
              <a:rPr lang="en-US" sz="1800" b="1" dirty="0" smtClean="0">
                <a:solidFill>
                  <a:schemeClr val="bg1"/>
                </a:solidFill>
                <a:cs typeface="Arial Narrow"/>
              </a:rPr>
              <a:t>One </a:t>
            </a:r>
            <a:r>
              <a:rPr lang="en-US" sz="1800" b="1" dirty="0">
                <a:solidFill>
                  <a:schemeClr val="bg1"/>
                </a:solidFill>
                <a:cs typeface="Arial Narrow"/>
              </a:rPr>
              <a:t>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07213"/>
            <a:ext cx="585216" cy="585216"/>
          </a:xfrm>
          <a:prstGeom prst="rect">
            <a:avLst/>
          </a:prstGeom>
        </p:spPr>
      </p:pic>
    </p:spTree>
    <p:extLst>
      <p:ext uri="{BB962C8B-B14F-4D97-AF65-F5344CB8AC3E}">
        <p14:creationId xmlns:p14="http://schemas.microsoft.com/office/powerpoint/2010/main" val="341143859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FortiWiFi 60CM</a:t>
            </a:r>
          </a:p>
        </p:txBody>
      </p:sp>
      <p:grpSp>
        <p:nvGrpSpPr>
          <p:cNvPr id="4" name="Group 3"/>
          <p:cNvGrpSpPr/>
          <p:nvPr/>
        </p:nvGrpSpPr>
        <p:grpSpPr>
          <a:xfrm>
            <a:off x="1570300" y="1074706"/>
            <a:ext cx="2729230" cy="1724790"/>
            <a:chOff x="1568052" y="1074706"/>
            <a:chExt cx="2729230" cy="1724790"/>
          </a:xfrm>
        </p:grpSpPr>
        <p:pic>
          <p:nvPicPr>
            <p:cNvPr id="2" name="Picture 1"/>
            <p:cNvPicPr>
              <a:picLocks noChangeAspect="1"/>
            </p:cNvPicPr>
            <p:nvPr/>
          </p:nvPicPr>
          <p:blipFill>
            <a:blip r:embed="rId2"/>
            <a:stretch>
              <a:fillRect/>
            </a:stretch>
          </p:blipFill>
          <p:spPr>
            <a:xfrm>
              <a:off x="1570300" y="1812140"/>
              <a:ext cx="2726982" cy="987356"/>
            </a:xfrm>
            <a:prstGeom prst="rect">
              <a:avLst/>
            </a:prstGeom>
          </p:spPr>
        </p:pic>
        <p:pic>
          <p:nvPicPr>
            <p:cNvPr id="3" name="Picture 2"/>
            <p:cNvPicPr>
              <a:picLocks noChangeAspect="1"/>
            </p:cNvPicPr>
            <p:nvPr/>
          </p:nvPicPr>
          <p:blipFill>
            <a:blip r:embed="rId3"/>
            <a:stretch>
              <a:fillRect/>
            </a:stretch>
          </p:blipFill>
          <p:spPr>
            <a:xfrm>
              <a:off x="1568052" y="1074706"/>
              <a:ext cx="2729230" cy="657860"/>
            </a:xfrm>
            <a:prstGeom prst="rect">
              <a:avLst/>
            </a:prstGeom>
          </p:spPr>
        </p:pic>
      </p:grpSp>
      <p:graphicFrame>
        <p:nvGraphicFramePr>
          <p:cNvPr id="8" name="Content Placeholder 4"/>
          <p:cNvGraphicFramePr>
            <a:graphicFrameLocks/>
          </p:cNvGraphicFramePr>
          <p:nvPr>
            <p:extLst>
              <p:ext uri="{D42A27DB-BD31-4B8C-83A1-F6EECF244321}">
                <p14:modId xmlns:p14="http://schemas.microsoft.com/office/powerpoint/2010/main" val="9366158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 / 1 / 1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GE RJ45 DMZ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5x GE RJ45 </a:t>
            </a:r>
            <a:r>
              <a:rPr lang="en-US" sz="1000" dirty="0" smtClean="0"/>
              <a:t>Switch Ports</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a:p>
            <a:pPr defTabSz="914417">
              <a:spcBef>
                <a:spcPct val="20000"/>
              </a:spcBef>
              <a:buClr>
                <a:schemeClr val="accent6"/>
              </a:buClr>
            </a:pPr>
            <a:endParaRPr lang="en-US" sz="1000"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2866" y="2296027"/>
            <a:ext cx="372259" cy="547200"/>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125" y="2296027"/>
            <a:ext cx="372260" cy="547200"/>
          </a:xfrm>
          <a:prstGeom prst="rect">
            <a:avLst/>
          </a:prstGeom>
        </p:spPr>
      </p:pic>
      <p:pic>
        <p:nvPicPr>
          <p:cNvPr id="19" name="Picture 18" descr="FortiASIC-SOC1.png"/>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300777"/>
            <a:ext cx="371646" cy="547200"/>
          </a:xfrm>
          <a:prstGeom prst="rect">
            <a:avLst/>
          </a:prstGeom>
        </p:spPr>
      </p:pic>
      <p:cxnSp>
        <p:nvCxnSpPr>
          <p:cNvPr id="20" name="Straight Connector 19"/>
          <p:cNvCxnSpPr/>
          <p:nvPr/>
        </p:nvCxnSpPr>
        <p:spPr bwMode="auto">
          <a:xfrm>
            <a:off x="7030328"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00557" y="2296027"/>
            <a:ext cx="371646" cy="547200"/>
          </a:xfrm>
          <a:prstGeom prst="rect">
            <a:avLst/>
          </a:prstGeom>
        </p:spPr>
      </p:pic>
    </p:spTree>
    <p:extLst>
      <p:ext uri="{BB962C8B-B14F-4D97-AF65-F5344CB8AC3E}">
        <p14:creationId xmlns:p14="http://schemas.microsoft.com/office/powerpoint/2010/main" val="3518233512"/>
      </p:ext>
    </p:extLst>
  </p:cSld>
  <p:clrMapOvr>
    <a:masterClrMapping/>
  </p:clrMapOvr>
  <p:transition xmlns:p14="http://schemas.microsoft.com/office/powerpoint/2010/mai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48480"/>
        </p:xfrm>
        <a:graphic>
          <a:graphicData uri="http://schemas.openxmlformats.org/drawingml/2006/table">
            <a:tbl>
              <a:tblPr bandRow="1">
                <a:tableStyleId>{073A0DAA-6AF3-43AB-8588-CEC1D06C72B9}</a:tableStyleId>
              </a:tblPr>
              <a:tblGrid>
                <a:gridCol w="3622842"/>
              </a:tblGrid>
              <a:tr h="6542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98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42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8" y="2360968"/>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4"/>
            <a:ext cx="2955800" cy="1192484"/>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111700"/>
            <a:ext cx="585216" cy="585216"/>
          </a:xfrm>
          <a:prstGeom prst="rect">
            <a:avLst/>
          </a:prstGeom>
        </p:spPr>
      </p:pic>
    </p:spTree>
    <p:extLst>
      <p:ext uri="{BB962C8B-B14F-4D97-AF65-F5344CB8AC3E}">
        <p14:creationId xmlns:p14="http://schemas.microsoft.com/office/powerpoint/2010/main" val="847827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109640470"/>
              </p:ext>
            </p:extLst>
          </p:nvPr>
        </p:nvGraphicFramePr>
        <p:xfrm>
          <a:off x="252002" y="1080000"/>
          <a:ext cx="8639997" cy="3339100"/>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250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Arial"/>
                          <a:cs typeface="Arial"/>
                        </a:rPr>
                        <a:t>Sustained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Peak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175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4,000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6x GE RJ45,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6x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2x 2</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2TB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12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(mirrored)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10,</a:t>
                      </a:r>
                      <a:r>
                        <a:rPr lang="en-US" sz="1000" baseline="0" dirty="0" smtClean="0">
                          <a:latin typeface="Arial"/>
                          <a:cs typeface="Arial"/>
                        </a:rPr>
                        <a:t> 50)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1"/>
            <a:ext cx="6477000" cy="215444"/>
          </a:xfrm>
          <a:prstGeom prst="rect">
            <a:avLst/>
          </a:prstGeom>
        </p:spPr>
        <p:txBody>
          <a:bodyPr wrap="square">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xmlns:p14="http://schemas.microsoft.com/office/powerpoint/2010/main" spd="slow">
    <p:wipe/>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44038100"/>
              </p:ext>
            </p:extLst>
          </p:nvPr>
        </p:nvGraphicFramePr>
        <p:xfrm>
          <a:off x="252002" y="1080000"/>
          <a:ext cx="8639999" cy="1826656"/>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Sessions/Day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18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85 Mil</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360 Mil</a:t>
                      </a:r>
                      <a:endParaRPr lang="en-US" sz="1000" dirty="0">
                        <a:latin typeface="Arial"/>
                        <a:cs typeface="Arial"/>
                      </a:endParaRPr>
                    </a:p>
                  </a:txBody>
                  <a:tcPr marT="34290" marB="34290" anchor="ctr">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Log rate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+16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xmlns:p14="http://schemas.microsoft.com/office/powerpoint/2010/main" spd="slow">
    <p:wip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7" y="1936174"/>
          <a:ext cx="4144211" cy="215661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2" y="3014275"/>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8" y="3283540"/>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4" y="3655147"/>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4457445"/>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098232"/>
            <a:ext cx="585216" cy="585216"/>
          </a:xfrm>
          <a:prstGeom prst="rect">
            <a:avLst/>
          </a:prstGeom>
        </p:spPr>
      </p:pic>
    </p:spTree>
    <p:extLst>
      <p:ext uri="{BB962C8B-B14F-4D97-AF65-F5344CB8AC3E}">
        <p14:creationId xmlns:p14="http://schemas.microsoft.com/office/powerpoint/2010/main" val="39522022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001356801"/>
              </p:ext>
            </p:extLst>
          </p:nvPr>
        </p:nvGraphicFramePr>
        <p:xfrm>
          <a:off x="251999" y="1080000"/>
          <a:ext cx="8640002" cy="2447040"/>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GB Logs/Day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Locally Hosted Security Content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AV, IPS, VM, WF, AS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AV, IPS, VM, WF, AS</a:t>
                      </a:r>
                    </a:p>
                  </a:txBody>
                  <a:tcPr marT="34290" marB="34290" anchor="ctr">
                    <a:solidFill>
                      <a:srgbClr val="E4E4E4"/>
                    </a:solidFill>
                  </a:tcPr>
                </a:tc>
              </a:tr>
            </a:tbl>
          </a:graphicData>
        </a:graphic>
      </p:graphicFrame>
    </p:spTree>
    <p:extLst>
      <p:ext uri="{BB962C8B-B14F-4D97-AF65-F5344CB8AC3E}">
        <p14:creationId xmlns:p14="http://schemas.microsoft.com/office/powerpoint/2010/main" val="2228357443"/>
      </p:ext>
    </p:extLst>
  </p:cSld>
  <p:clrMapOvr>
    <a:masterClrMapping/>
  </p:clrMapOvr>
  <p:transition xmlns:p14="http://schemas.microsoft.com/office/powerpoint/2010/mai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2"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xmlns:p14="http://schemas.microsoft.com/office/powerpoint/2010/mai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FortiMoM</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3481" y="2142821"/>
            <a:ext cx="583200" cy="583200"/>
          </a:xfrm>
          <a:prstGeom prst="rect">
            <a:avLst/>
          </a:prstGeom>
        </p:spPr>
      </p:pic>
    </p:spTree>
    <p:extLst>
      <p:ext uri="{BB962C8B-B14F-4D97-AF65-F5344CB8AC3E}">
        <p14:creationId xmlns:p14="http://schemas.microsoft.com/office/powerpoint/2010/main" val="20600344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FortiMoM</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1373530690"/>
              </p:ext>
            </p:extLst>
          </p:nvPr>
        </p:nvGraphicFramePr>
        <p:xfrm>
          <a:off x="457200" y="1993024"/>
          <a:ext cx="3650536" cy="223017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Manager of Managers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Ability to control multiple </a:t>
                      </a:r>
                      <a:r>
                        <a:rPr lang="en-US" altLang="zh-CN" sz="900" b="0" baseline="0" dirty="0" err="1" smtClean="0">
                          <a:solidFill>
                            <a:schemeClr val="bg2">
                              <a:lumMod val="25000"/>
                            </a:schemeClr>
                          </a:solidFill>
                          <a:latin typeface="+mn-lt"/>
                          <a:ea typeface="宋体" pitchFamily="2" charset="-122"/>
                        </a:rPr>
                        <a:t>FortiManagers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r>
                        <a:rPr lang="en-US" altLang="zh-CN" sz="900" b="0" baseline="0" dirty="0" smtClean="0">
                          <a:solidFill>
                            <a:schemeClr val="bg2">
                              <a:lumMod val="25000"/>
                            </a:schemeClr>
                          </a:solidFill>
                          <a:latin typeface="+mn-lt"/>
                          <a:ea typeface="宋体" pitchFamily="2" charset="-122"/>
                        </a:rPr>
                        <a:t> for mass scale security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 top level oversight into problematic devices or current operations in progress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Holistic, logical view of objects (devices, policy packages, ADOMs, etc.) as they reside on varying </a:t>
                      </a:r>
                      <a:r>
                        <a:rPr lang="en-US" altLang="zh-CN" sz="900" b="0" baseline="0" dirty="0" err="1" smtClean="0">
                          <a:solidFill>
                            <a:schemeClr val="bg2">
                              <a:lumMod val="25000"/>
                            </a:schemeClr>
                          </a:solidFill>
                          <a:latin typeface="+mn-lt"/>
                          <a:ea typeface="宋体" pitchFamily="2" charset="-122"/>
                        </a:rPr>
                        <a:t>FortiMangers</a:t>
                      </a:r>
                      <a:r>
                        <a:rPr lang="en-US" altLang="zh-CN" sz="900" b="0" baseline="0" dirty="0" smtClean="0">
                          <a:solidFill>
                            <a:schemeClr val="bg2">
                              <a:lumMod val="25000"/>
                            </a:schemeClr>
                          </a:solidFill>
                          <a:latin typeface="+mn-lt"/>
                          <a:ea typeface="宋体" pitchFamily="2" charset="-122"/>
                        </a:rPr>
                        <a:t>/</a:t>
                      </a:r>
                      <a:r>
                        <a:rPr lang="en-US" altLang="zh-CN" sz="900" b="0" baseline="0" dirty="0" err="1" smtClean="0">
                          <a:solidFill>
                            <a:schemeClr val="bg2">
                              <a:lumMod val="25000"/>
                            </a:schemeClr>
                          </a:solidFill>
                          <a:latin typeface="+mn-lt"/>
                          <a:ea typeface="宋体" pitchFamily="2" charset="-122"/>
                        </a:rPr>
                        <a:t>FortiAnalyzers</a:t>
                      </a:r>
                      <a:endParaRPr lang="en-US" altLang="zh-CN" sz="900" b="0" baseline="0" dirty="0" smtClean="0">
                        <a:solidFill>
                          <a:schemeClr val="bg2">
                            <a:lumMod val="25000"/>
                          </a:schemeClr>
                        </a:solidFill>
                        <a:latin typeface="+mn-lt"/>
                        <a:ea typeface="宋体" pitchFamily="2" charset="-122"/>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Increased performance of policy push, firmware refresh and content security update operations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Enables migration of devices/VDOMs/ADOMs to other management consoles for improved performance or logical groupings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Instantly create (consistently named) domains which can eventually be balanced across management devices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Manager </a:t>
            </a:r>
            <a:r>
              <a:rPr lang="en-US" sz="1800" b="1" dirty="0">
                <a:solidFill>
                  <a:schemeClr val="bg1"/>
                </a:solidFill>
                <a:cs typeface="Arial Narrow"/>
              </a:rPr>
              <a:t>of managers </a:t>
            </a:r>
            <a:r>
              <a:rPr lang="en-US" sz="1800" b="1" dirty="0" smtClean="0">
                <a:solidFill>
                  <a:schemeClr val="bg1"/>
                </a:solidFill>
                <a:cs typeface="Arial Narrow"/>
              </a:rPr>
              <a:t>of </a:t>
            </a:r>
            <a:r>
              <a:rPr lang="en-US" sz="1800" b="1" dirty="0">
                <a:solidFill>
                  <a:schemeClr val="bg1"/>
                </a:solidFill>
                <a:cs typeface="Arial Narrow"/>
              </a:rPr>
              <a:t>Fortinet products to provide a </a:t>
            </a:r>
            <a:r>
              <a:rPr lang="en-US" sz="1800" b="1" dirty="0" err="1">
                <a:solidFill>
                  <a:schemeClr val="bg1"/>
                </a:solidFill>
                <a:cs typeface="Arial Narrow"/>
              </a:rPr>
              <a:t>hyperscaled</a:t>
            </a:r>
            <a:r>
              <a:rPr lang="en-US" sz="1800" b="1" dirty="0">
                <a:solidFill>
                  <a:schemeClr val="bg1"/>
                </a:solidFill>
                <a:cs typeface="Arial Narrow"/>
              </a:rPr>
              <a:t> </a:t>
            </a:r>
            <a:r>
              <a:rPr lang="en-US" sz="1800" b="1" dirty="0" smtClean="0">
                <a:solidFill>
                  <a:schemeClr val="bg1"/>
                </a:solidFill>
                <a:cs typeface="Arial Narrow"/>
              </a:rPr>
              <a:t>solution.</a:t>
            </a:r>
            <a:endParaRPr lang="en-US" sz="1800" b="1" dirty="0">
              <a:solidFill>
                <a:schemeClr val="bg1"/>
              </a:solidFill>
              <a:cs typeface="Arial Narrow"/>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0482" y="1110576"/>
            <a:ext cx="583200" cy="5832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23481" y="1928808"/>
            <a:ext cx="4306099" cy="2411690"/>
          </a:xfrm>
          <a:prstGeom prst="rect">
            <a:avLst/>
          </a:prstGeom>
        </p:spPr>
      </p:pic>
    </p:spTree>
    <p:extLst>
      <p:ext uri="{BB962C8B-B14F-4D97-AF65-F5344CB8AC3E}">
        <p14:creationId xmlns:p14="http://schemas.microsoft.com/office/powerpoint/2010/main" val="3027296971"/>
      </p:ext>
    </p:extLst>
  </p:cSld>
  <p:clrMapOvr>
    <a:masterClrMapping/>
  </p:clrMapOvr>
  <p:transition xmlns:p14="http://schemas.microsoft.com/office/powerpoint/2010/mai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252783061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 / 1 / 1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20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19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331792"/>
            <a:ext cx="4320000" cy="125263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a:t>
            </a:r>
            <a:r>
              <a:rPr lang="en-US" sz="1000" dirty="0" smtClean="0"/>
              <a:t>RJ45 PoE</a:t>
            </a:r>
            <a:r>
              <a:rPr lang="en-US" sz="1000" dirty="0"/>
              <a:t>+ Ports</a:t>
            </a:r>
          </a:p>
          <a:p>
            <a:pPr marL="343047" indent="-343047" defTabSz="914417">
              <a:spcBef>
                <a:spcPct val="20000"/>
              </a:spcBef>
              <a:buClr>
                <a:schemeClr val="accent6"/>
              </a:buClr>
              <a:buFont typeface="+mj-ea"/>
              <a:buAutoNum type="circleNumDbPlain"/>
            </a:pPr>
            <a:r>
              <a:rPr lang="en-US" sz="1000" dirty="0"/>
              <a:t>20 x GE RJ45 </a:t>
            </a:r>
            <a:r>
              <a:rPr lang="en-US" sz="1000" dirty="0" smtClean="0"/>
              <a:t>PoE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Management </a:t>
            </a:r>
            <a:r>
              <a:rPr lang="en-US" sz="1000" dirty="0"/>
              <a:t>Port</a:t>
            </a:r>
          </a:p>
          <a:p>
            <a:pPr defTabSz="914417">
              <a:spcBef>
                <a:spcPct val="20000"/>
              </a:spcBef>
              <a:buClr>
                <a:schemeClr val="accent6"/>
              </a:buClr>
            </a:pPr>
            <a:endParaRPr lang="en-US" sz="1000" dirty="0"/>
          </a:p>
        </p:txBody>
      </p:sp>
      <p:pic>
        <p:nvPicPr>
          <p:cNvPr id="21" name="Picture 2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5125" y="2300777"/>
            <a:ext cx="372258"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2866" y="2300777"/>
            <a:ext cx="372259"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9643" y="2300777"/>
            <a:ext cx="352836"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7383" y="2300777"/>
            <a:ext cx="372260" cy="547200"/>
          </a:xfrm>
          <a:prstGeom prst="rect">
            <a:avLst/>
          </a:prstGeom>
        </p:spPr>
      </p:pic>
      <p:pic>
        <p:nvPicPr>
          <p:cNvPr id="28" name="Picture 27" descr="FortiASIC-SOC1.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300777"/>
            <a:ext cx="371646" cy="547200"/>
          </a:xfrm>
          <a:prstGeom prst="rect">
            <a:avLst/>
          </a:prstGeom>
        </p:spPr>
      </p:pic>
    </p:spTree>
    <p:extLst>
      <p:ext uri="{BB962C8B-B14F-4D97-AF65-F5344CB8AC3E}">
        <p14:creationId xmlns:p14="http://schemas.microsoft.com/office/powerpoint/2010/main" val="2488956611"/>
      </p:ext>
    </p:extLst>
  </p:cSld>
  <p:clrMapOvr>
    <a:masterClrMapping/>
  </p:clrMapOvr>
  <p:transition xmlns:p14="http://schemas.microsoft.com/office/powerpoint/2010/mai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err="1" smtClean="0">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6"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pic>
        <p:nvPicPr>
          <p:cNvPr id="32" name="Picture 31"/>
          <p:cNvPicPr>
            <a:picLocks noChangeAspect="1"/>
          </p:cNvPicPr>
          <p:nvPr/>
        </p:nvPicPr>
        <p:blipFill>
          <a:blip r:embed="rId3"/>
          <a:stretch>
            <a:fillRect/>
          </a:stretch>
        </p:blipFill>
        <p:spPr>
          <a:xfrm>
            <a:off x="3791185"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xmlns:p14="http://schemas.microsoft.com/office/powerpoint/2010/main">
    <p:wipe dir="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xmlns:p14="http://schemas.microsoft.com/office/powerpoint/2010/main">
    <p:wipe dir="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19" y="2133526"/>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5"/>
          <a:ext cx="3650536" cy="2697629"/>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69"/>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smtClean="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00082"/>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Threat Protection solution designed to identify </a:t>
            </a:r>
            <a:r>
              <a:rPr lang="en-US" sz="1800" b="1" dirty="0" smtClean="0">
                <a:solidFill>
                  <a:schemeClr val="bg1"/>
                </a:solidFill>
                <a:cs typeface="Arial Narrow"/>
              </a:rPr>
              <a:t>and </a:t>
            </a:r>
            <a:r>
              <a:rPr lang="en-US" sz="18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spTree>
    <p:extLst>
      <p:ext uri="{BB962C8B-B14F-4D97-AF65-F5344CB8AC3E}">
        <p14:creationId xmlns:p14="http://schemas.microsoft.com/office/powerpoint/2010/main" val="150109198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987993482"/>
              </p:ext>
            </p:extLst>
          </p:nvPr>
        </p:nvGraphicFramePr>
        <p:xfrm>
          <a:off x="252002" y="1080000"/>
          <a:ext cx="8639999" cy="2077536"/>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244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a:t>
                      </a:r>
                    </a:p>
                  </a:txBody>
                  <a:tcPr marT="34290" marB="34290" anchor="ctr">
                    <a:solidFill>
                      <a:srgbClr val="C9C9C9"/>
                    </a:solidFill>
                  </a:tcPr>
                </a:tc>
                <a:tc>
                  <a:txBody>
                    <a:bodyPr/>
                    <a:lstStyle/>
                    <a:p>
                      <a:pPr algn="ctr"/>
                      <a:r>
                        <a:rPr lang="en-US" sz="1000" noProof="0" smtClean="0"/>
                        <a:t>22</a:t>
                      </a:r>
                      <a:endParaRPr lang="en-US" sz="1000" noProof="0"/>
                    </a:p>
                  </a:txBody>
                  <a:tcPr marT="34290" marB="34290"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 </a:t>
                      </a:r>
                      <a:r>
                        <a:rPr lang="en-US" sz="1000" b="1" baseline="0" noProof="0" smtClean="0">
                          <a:solidFill>
                            <a:srgbClr val="FFFFFF"/>
                          </a:solidFill>
                          <a:latin typeface="+mn-lt"/>
                          <a:cs typeface="Arial"/>
                        </a:rPr>
                        <a:t>(Win7, 64-bit)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2</a:t>
                      </a:r>
                    </a:p>
                  </a:txBody>
                  <a:tcPr marT="34290" marB="34290" anchor="ctr">
                    <a:solidFill>
                      <a:srgbClr val="E4E4E4"/>
                    </a:solidFill>
                  </a:tcPr>
                </a:tc>
                <a:tc>
                  <a:txBody>
                    <a:bodyPr/>
                    <a:lstStyle/>
                    <a:p>
                      <a:pPr algn="ctr"/>
                      <a:r>
                        <a:rPr lang="en-US" sz="1000" noProof="0" smtClean="0"/>
                        <a:t>6</a:t>
                      </a:r>
                      <a:endParaRPr lang="en-US" sz="1000" noProof="0"/>
                    </a:p>
                  </a:txBody>
                  <a:tcPr marT="34290" marB="34290" anchor="ctr">
                    <a:solidFill>
                      <a:srgbClr val="E4E4E4"/>
                    </a:solidFill>
                  </a:tcPr>
                </a:tc>
                <a:tc vMerge="1">
                  <a:txBody>
                    <a:bodyPr/>
                    <a:lstStyle/>
                    <a:p>
                      <a:pPr algn="ctr"/>
                      <a:endParaRPr lang="en-US" sz="1300" noProof="0" dirty="0"/>
                    </a:p>
                  </a:txBody>
                  <a:tcPr anchor="ctr">
                    <a:solidFill>
                      <a:srgbClr val="E4E4E4"/>
                    </a:solidFill>
                  </a:tcPr>
                </a:tc>
              </a:tr>
              <a:tr h="365760">
                <a:tc>
                  <a:txBody>
                    <a:bodyPr/>
                    <a:lstStyle/>
                    <a:p>
                      <a:r>
                        <a:rPr lang="en-US" sz="1000" b="1" noProof="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Tree>
    <p:extLst>
      <p:ext uri="{BB962C8B-B14F-4D97-AF65-F5344CB8AC3E}">
        <p14:creationId xmlns:p14="http://schemas.microsoft.com/office/powerpoint/2010/main" val="3866267346"/>
      </p:ext>
    </p:extLst>
  </p:cSld>
  <p:clrMapOvr>
    <a:masterClrMapping/>
  </p:clrMapOvr>
  <p:transition xmlns:p14="http://schemas.microsoft.com/office/powerpoint/2010/mai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353716983"/>
              </p:ext>
            </p:extLst>
          </p:nvPr>
        </p:nvGraphicFramePr>
        <p:xfrm>
          <a:off x="252001" y="955599"/>
          <a:ext cx="8640000" cy="3693675"/>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0767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15265">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1936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15265">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Limited on FortiCloud Portal, Partial</a:t>
                      </a:r>
                      <a:r>
                        <a:rPr lang="en-US" sz="900" baseline="0" noProof="0" dirty="0" smtClean="0"/>
                        <a:t> d</a:t>
                      </a:r>
                      <a:r>
                        <a:rPr lang="en-US" sz="900" noProof="0" dirty="0" smtClean="0"/>
                        <a:t>etails on FGT(*V5.2.3+)</a:t>
                      </a:r>
                    </a:p>
                  </a:txBody>
                  <a:tcPr marT="34290" marB="34290" anchor="ctr">
                    <a:solidFill>
                      <a:srgbClr val="C9C9C9"/>
                    </a:solidFill>
                  </a:tcPr>
                </a:tc>
              </a:tr>
              <a:tr h="315265">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5444"/>
          </a:xfrm>
          <a:prstGeom prst="rect">
            <a:avLst/>
          </a:prstGeom>
          <a:noFill/>
        </p:spPr>
        <p:txBody>
          <a:bodyPr wrap="square" rtlCol="0">
            <a:spAutoFit/>
          </a:bodyPr>
          <a:lstStyle/>
          <a:p>
            <a:pPr algn="r"/>
            <a:r>
              <a:rPr lang="en-US" sz="800" dirty="0" smtClean="0"/>
              <a:t>*roadmap, may subject to changes</a:t>
            </a:r>
            <a:endParaRPr lang="en-US" sz="800" dirty="0"/>
          </a:p>
        </p:txBody>
      </p:sp>
    </p:spTree>
    <p:extLst>
      <p:ext uri="{BB962C8B-B14F-4D97-AF65-F5344CB8AC3E}">
        <p14:creationId xmlns:p14="http://schemas.microsoft.com/office/powerpoint/2010/main" val="587241366"/>
      </p:ext>
    </p:extLst>
  </p:cSld>
  <p:clrMapOvr>
    <a:masterClrMapping/>
  </p:clrMapOvr>
  <p:transition xmlns:p14="http://schemas.microsoft.com/office/powerpoint/2010/mai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7"/>
          <a:ext cx="3650536" cy="2371595"/>
        </p:xfrm>
        <a:graphic>
          <a:graphicData uri="http://schemas.openxmlformats.org/drawingml/2006/table">
            <a:tbl>
              <a:tblPr bandRow="1">
                <a:tableStyleId>{073A0DAA-6AF3-43AB-8588-CEC1D06C72B9}</a:tableStyleId>
              </a:tblPr>
              <a:tblGrid>
                <a:gridCol w="3650536"/>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5" y="2232744"/>
            <a:ext cx="4092835" cy="2279179"/>
            <a:chOff x="3969304" y="1800039"/>
            <a:chExt cx="5174697" cy="2881636"/>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spTree>
    <p:extLst>
      <p:ext uri="{BB962C8B-B14F-4D97-AF65-F5344CB8AC3E}">
        <p14:creationId xmlns:p14="http://schemas.microsoft.com/office/powerpoint/2010/main" val="316712090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1"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373346595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1213803" y="1200150"/>
            <a:ext cx="3360420" cy="1537335"/>
          </a:xfrm>
          <a:prstGeom prst="rect">
            <a:avLst/>
          </a:prstGeom>
        </p:spPr>
      </p:pic>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a:t>
            </a:r>
            <a:r>
              <a:rPr lang="en-US" sz="1000" dirty="0" smtClean="0"/>
              <a:t>RJ45 WAN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a:t>7x GE </a:t>
            </a:r>
            <a:r>
              <a:rPr lang="en-US" sz="1000" dirty="0" smtClean="0"/>
              <a:t>RJ45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16" name="Oval 15"/>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4301192" y="20470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525218545"/>
      </p:ext>
    </p:extLst>
  </p:cSld>
  <p:clrMapOvr>
    <a:masterClrMapping/>
  </p:clrMapOvr>
  <p:transition xmlns:p14="http://schemas.microsoft.com/office/powerpoint/2010/mai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0"/>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807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6576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7"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09770"/>
        </p:xfrm>
        <a:graphic>
          <a:graphicData uri="http://schemas.openxmlformats.org/drawingml/2006/table">
            <a:tbl>
              <a:tblPr bandRow="1">
                <a:tableStyleId>{073A0DAA-6AF3-43AB-8588-CEC1D06C72B9}</a:tableStyleId>
              </a:tblPr>
              <a:tblGrid>
                <a:gridCol w="3399692"/>
              </a:tblGrid>
              <a:tr h="43947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2"/>
            <a:ext cx="4284580" cy="2302052"/>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2117551"/>
              <a:ext cx="1866901" cy="276998"/>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753666"/>
              <a:chOff x="1257418" y="2104006"/>
              <a:chExt cx="1825087" cy="1227035"/>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6"/>
                <a:ext cx="883218" cy="651415"/>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2"/>
              <a:ext cx="1679575" cy="754856"/>
              <a:chOff x="1349434" y="4438889"/>
              <a:chExt cx="1825087" cy="1227035"/>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6"/>
                <a:ext cx="883218" cy="6503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spTree>
    <p:extLst>
      <p:ext uri="{BB962C8B-B14F-4D97-AF65-F5344CB8AC3E}">
        <p14:creationId xmlns:p14="http://schemas.microsoft.com/office/powerpoint/2010/main" val="71136152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353217607"/>
              </p:ext>
            </p:extLst>
          </p:nvPr>
        </p:nvGraphicFramePr>
        <p:xfrm>
          <a:off x="252000" y="1080000"/>
          <a:ext cx="8640000" cy="2404550"/>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FDD-2000B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6576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Gbps</a:t>
                      </a:r>
                    </a:p>
                  </a:txBody>
                  <a:tcPr marT="34290" marB="34290" anchor="ctr">
                    <a:solidFill>
                      <a:schemeClr val="accent4">
                        <a:lumMod val="40000"/>
                        <a:lumOff val="60000"/>
                      </a:schemeClr>
                    </a:solidFill>
                  </a:tcPr>
                </a:tc>
                <a:tc>
                  <a:txBody>
                    <a:bodyPr/>
                    <a:lstStyle/>
                    <a:p>
                      <a:pPr algn="ctr"/>
                      <a:r>
                        <a:rPr lang="en-US" sz="1000" dirty="0" smtClean="0"/>
                        <a:t>4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8 Gbps</a:t>
                      </a:r>
                      <a:endParaRPr lang="en-US" sz="1000" dirty="0"/>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Gbps</a:t>
                      </a: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36576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81153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2"/>
          <a:ext cx="3650536" cy="244587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39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2"/>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221549"/>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Advanced </a:t>
            </a:r>
            <a:r>
              <a:rPr lang="en-US" sz="1800" b="1" dirty="0" smtClean="0">
                <a:solidFill>
                  <a:schemeClr val="bg1"/>
                </a:solidFill>
                <a:cs typeface="Arial Narrow"/>
              </a:rPr>
              <a:t>anti-spam </a:t>
            </a:r>
            <a:r>
              <a:rPr lang="en-US" sz="1800" b="1" dirty="0">
                <a:solidFill>
                  <a:schemeClr val="bg1"/>
                </a:solidFill>
                <a:cs typeface="Arial Narrow"/>
              </a:rPr>
              <a:t>and antivirus filtering </a:t>
            </a:r>
            <a:r>
              <a:rPr lang="en-US" sz="1800" b="1" dirty="0" smtClean="0">
                <a:solidFill>
                  <a:schemeClr val="bg1"/>
                </a:solidFill>
                <a:cs typeface="Arial Narrow"/>
              </a:rPr>
              <a:t>solution, </a:t>
            </a:r>
            <a:r>
              <a:rPr lang="en-US" sz="18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spTree>
    <p:extLst>
      <p:ext uri="{BB962C8B-B14F-4D97-AF65-F5344CB8AC3E}">
        <p14:creationId xmlns:p14="http://schemas.microsoft.com/office/powerpoint/2010/main" val="37521857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31354493"/>
              </p:ext>
            </p:extLst>
          </p:nvPr>
        </p:nvGraphicFramePr>
        <p:xfrm>
          <a:off x="252000" y="1080000"/>
          <a:ext cx="8640000" cy="296332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C9C9C9"/>
                    </a:solidFill>
                  </a:tcPr>
                </a:tc>
                <a:tc>
                  <a:txBody>
                    <a:bodyPr/>
                    <a:lstStyle/>
                    <a:p>
                      <a:pPr algn="ctr"/>
                      <a:r>
                        <a:rPr lang="en-US" sz="1000" dirty="0" smtClean="0">
                          <a:latin typeface="Arial"/>
                          <a:cs typeface="Arial"/>
                        </a:rPr>
                        <a:t>2x 1</a:t>
                      </a:r>
                      <a:r>
                        <a:rPr lang="en-US" sz="1000" baseline="0" dirty="0" smtClean="0">
                          <a:latin typeface="Arial"/>
                          <a:cs typeface="Arial"/>
                        </a:rPr>
                        <a:t>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Desktop</a:t>
                      </a:r>
                    </a:p>
                  </a:txBody>
                  <a:tcPr marT="34290" marB="34290" anchor="ctr">
                    <a:solidFill>
                      <a:srgbClr val="E4E4E4"/>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xmlns:p14="http://schemas.microsoft.com/office/powerpoint/2010/main" spd="slow">
    <p:wipe/>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831837767"/>
              </p:ext>
            </p:extLst>
          </p:nvPr>
        </p:nvGraphicFramePr>
        <p:xfrm>
          <a:off x="252000" y="1080000"/>
          <a:ext cx="8640000" cy="3097324"/>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r>
            </a:tbl>
          </a:graphicData>
        </a:graphic>
      </p:graphicFrame>
      <p:sp>
        <p:nvSpPr>
          <p:cNvPr id="7" name="TextBox 6"/>
          <p:cNvSpPr txBox="1"/>
          <p:nvPr/>
        </p:nvSpPr>
        <p:spPr>
          <a:xfrm>
            <a:off x="256078" y="4421770"/>
            <a:ext cx="3048000" cy="215444"/>
          </a:xfrm>
          <a:prstGeom prst="rect">
            <a:avLst/>
          </a:prstGeom>
          <a:noFill/>
        </p:spPr>
        <p:txBody>
          <a:bodyPr wrap="square" rtlCol="0">
            <a:spAutoFit/>
          </a:bodyPr>
          <a:lstStyle/>
          <a:p>
            <a:r>
              <a:rPr lang="en-US" sz="8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xmlns:p14="http://schemas.microsoft.com/office/powerpoint/2010/main" spd="slow">
    <p:wipe/>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0"/>
          <a:ext cx="3650536" cy="2156609"/>
        </p:xfrm>
        <a:graphic>
          <a:graphicData uri="http://schemas.openxmlformats.org/drawingml/2006/table">
            <a:tbl>
              <a:tblPr bandRow="1">
                <a:tableStyleId>{073A0DAA-6AF3-43AB-8588-CEC1D06C72B9}</a:tableStyleId>
              </a:tblPr>
              <a:tblGrid>
                <a:gridCol w="3650536"/>
              </a:tblGrid>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6" y="1963696"/>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848685"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017487"/>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3611928"/>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spTree>
    <p:extLst>
      <p:ext uri="{BB962C8B-B14F-4D97-AF65-F5344CB8AC3E}">
        <p14:creationId xmlns:p14="http://schemas.microsoft.com/office/powerpoint/2010/main" val="7639128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132027692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286782" y="132713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a:t>
            </a:r>
            <a:r>
              <a:rPr lang="en-US" sz="1000" dirty="0" smtClean="0"/>
              <a:t>RJ45 WAN </a:t>
            </a:r>
            <a:r>
              <a:rPr lang="en-US" sz="1000" dirty="0"/>
              <a:t>Ports</a:t>
            </a:r>
          </a:p>
          <a:p>
            <a:pPr marL="343047" indent="-343047" defTabSz="914417">
              <a:spcBef>
                <a:spcPct val="20000"/>
              </a:spcBef>
              <a:buClr>
                <a:schemeClr val="accent6"/>
              </a:buClr>
              <a:buFont typeface="+mj-ea"/>
              <a:buAutoNum type="circleNumDbPlain"/>
            </a:pPr>
            <a:r>
              <a:rPr lang="en-US" sz="1000" dirty="0"/>
              <a:t>1x GE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smtClean="0"/>
              <a:t>5x </a:t>
            </a:r>
            <a:r>
              <a:rPr lang="en-US" sz="1000" dirty="0"/>
              <a:t>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2x GE RJ45 PoE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6" y="2296027"/>
            <a:ext cx="371646" cy="547200"/>
          </a:xfrm>
          <a:prstGeom prst="rect">
            <a:avLst/>
          </a:prstGeom>
        </p:spPr>
      </p:pic>
      <p:sp>
        <p:nvSpPr>
          <p:cNvPr id="23" name="Oval 22"/>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01293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989001"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192457739"/>
      </p:ext>
    </p:extLst>
  </p:cSld>
  <p:clrMapOvr>
    <a:masterClrMapping/>
  </p:clrMapOvr>
  <p:transition xmlns:p14="http://schemas.microsoft.com/office/powerpoint/2010/mai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718351733"/>
              </p:ext>
            </p:extLst>
          </p:nvPr>
        </p:nvGraphicFramePr>
        <p:xfrm>
          <a:off x="252001" y="1080000"/>
          <a:ext cx="8639998" cy="2058168"/>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1x 1 </a:t>
                      </a:r>
                      <a:r>
                        <a:rPr lang="en-US" sz="1000" baseline="0" dirty="0" smtClean="0">
                          <a:latin typeface="Arial"/>
                          <a:cs typeface="Arial"/>
                        </a:rPr>
                        <a:t>TB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1x 1 TB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xmlns:p14="http://schemas.microsoft.com/office/powerpoint/2010/main" spd="slow">
    <p:wipe/>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0"/>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xmlns:p14="http://schemas.microsoft.com/office/powerpoint/2010/main" spd="slow">
    <p:wipe/>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4" y="2146137"/>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5"/>
          <a:ext cx="3650536" cy="245978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8" y="2089087"/>
            <a:ext cx="3754125" cy="2299601"/>
            <a:chOff x="4617453" y="2118810"/>
            <a:chExt cx="42906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7488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749197"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spTree>
    <p:extLst>
      <p:ext uri="{BB962C8B-B14F-4D97-AF65-F5344CB8AC3E}">
        <p14:creationId xmlns:p14="http://schemas.microsoft.com/office/powerpoint/2010/main" val="83960417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771744430"/>
              </p:ext>
            </p:extLst>
          </p:nvPr>
        </p:nvGraphicFramePr>
        <p:xfrm>
          <a:off x="252000" y="1080000"/>
          <a:ext cx="8640000" cy="2049705"/>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FortiDB 400B</a:t>
                      </a:r>
                      <a:endParaRPr kumimoji="0" lang="en-US" sz="1000" b="1"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10</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GE SFP </a:t>
                      </a:r>
                    </a:p>
                  </a:txBody>
                  <a:tcPr marL="87087" marR="87087" marT="36738" marB="36738"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500 GB (1 TB max)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horzOverflow="overflow"/>
                </a:tc>
              </a:tr>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000" u="none" strike="noStrike" cap="none" normalizeH="0" baseline="0" dirty="0" smtClean="0">
                        <a:ln>
                          <a:noFill/>
                        </a:ln>
                        <a:effectLst/>
                        <a:latin typeface="+mn-lt"/>
                        <a:cs typeface="Arial"/>
                      </a:endParaRPr>
                    </a:p>
                  </a:txBody>
                  <a:tcPr marL="87087" marR="87087" marT="36738" marB="36738"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xmlns:p14="http://schemas.microsoft.com/office/powerpoint/2010/main" spd="slow">
    <p:wipe/>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6"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6809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0" y="1932541"/>
            <a:ext cx="4246325" cy="2609928"/>
            <a:chOff x="3492599" y="1807858"/>
            <a:chExt cx="5501088"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8531" y="2840344"/>
              <a:ext cx="1182222"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Optimize the availability</a:t>
            </a:r>
            <a:r>
              <a:rPr lang="en-US" sz="1800" b="1" dirty="0" smtClean="0">
                <a:solidFill>
                  <a:schemeClr val="bg1"/>
                </a:solidFill>
                <a:cs typeface="Arial Narrow"/>
              </a:rPr>
              <a:t>, </a:t>
            </a:r>
            <a:r>
              <a:rPr lang="en-US" sz="18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spTree>
    <p:extLst>
      <p:ext uri="{BB962C8B-B14F-4D97-AF65-F5344CB8AC3E}">
        <p14:creationId xmlns:p14="http://schemas.microsoft.com/office/powerpoint/2010/main" val="14986705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252000" y="4343740"/>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917240801"/>
              </p:ext>
            </p:extLst>
          </p:nvPr>
        </p:nvGraphicFramePr>
        <p:xfrm>
          <a:off x="252000" y="1080000"/>
          <a:ext cx="8639999" cy="2668651"/>
        </p:xfrm>
        <a:graphic>
          <a:graphicData uri="http://schemas.openxmlformats.org/drawingml/2006/table">
            <a:tbl>
              <a:tblPr firstRow="1" bandRow="1">
                <a:effectLst/>
                <a:tableStyleId>{073A0DAA-6AF3-43AB-8588-CEC1D06C72B9}</a:tableStyleId>
              </a:tblPr>
              <a:tblGrid>
                <a:gridCol w="1264743"/>
                <a:gridCol w="1053608"/>
                <a:gridCol w="1053608"/>
                <a:gridCol w="1053608"/>
                <a:gridCol w="1053608"/>
                <a:gridCol w="1053608"/>
                <a:gridCol w="1053608"/>
                <a:gridCol w="1053608"/>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1717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FortiADC</a:t>
                      </a: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FortiADC</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966313656"/>
      </p:ext>
    </p:extLst>
  </p:cSld>
  <p:clrMapOvr>
    <a:masterClrMapping/>
  </p:clrMapOvr>
  <p:transition xmlns:p14="http://schemas.microsoft.com/office/powerpoint/2010/mai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graphicFrame>
        <p:nvGraphicFramePr>
          <p:cNvPr id="6" name="Group 51"/>
          <p:cNvGraphicFramePr>
            <a:graphicFrameLocks noGrp="1"/>
          </p:cNvGraphicFramePr>
          <p:nvPr>
            <p:extLst>
              <p:ext uri="{D42A27DB-BD31-4B8C-83A1-F6EECF244321}">
                <p14:modId xmlns:p14="http://schemas.microsoft.com/office/powerpoint/2010/main" val="3488384276"/>
              </p:ext>
            </p:extLst>
          </p:nvPr>
        </p:nvGraphicFramePr>
        <p:xfrm>
          <a:off x="252001" y="1080000"/>
          <a:ext cx="8640008" cy="2657613"/>
        </p:xfrm>
        <a:graphic>
          <a:graphicData uri="http://schemas.openxmlformats.org/drawingml/2006/table">
            <a:tbl>
              <a:tblPr firstRow="1" bandRow="1">
                <a:effectLst/>
                <a:tableStyleId>{073A0DAA-6AF3-43AB-8588-CEC1D06C72B9}</a:tableStyleId>
              </a:tblPr>
              <a:tblGrid>
                <a:gridCol w="1264742"/>
                <a:gridCol w="1229211"/>
                <a:gridCol w="1229211"/>
                <a:gridCol w="1229211"/>
                <a:gridCol w="1229211"/>
                <a:gridCol w="1229211"/>
                <a:gridCol w="1229211"/>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772">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t>1 Gbps</a:t>
                      </a:r>
                      <a:endParaRPr lang="en-US" sz="1000" dirty="0"/>
                    </a:p>
                  </a:txBody>
                  <a:tcPr marT="34290" marB="34290">
                    <a:solidFill>
                      <a:schemeClr val="accent4">
                        <a:lumMod val="40000"/>
                        <a:lumOff val="60000"/>
                      </a:schemeClr>
                    </a:solidFill>
                  </a:tcPr>
                </a:tc>
                <a:tc>
                  <a:txBody>
                    <a:bodyPr/>
                    <a:lstStyle/>
                    <a:p>
                      <a:pPr algn="ctr"/>
                      <a:r>
                        <a:rPr lang="en-US" sz="1000" dirty="0" smtClean="0"/>
                        <a:t>2.7 Gbps</a:t>
                      </a:r>
                      <a:endParaRPr lang="en-US" sz="1000" dirty="0"/>
                    </a:p>
                  </a:txBody>
                  <a:tcPr marT="34290" marB="34290">
                    <a:solidFill>
                      <a:schemeClr val="accent4">
                        <a:lumMod val="40000"/>
                        <a:lumOff val="60000"/>
                      </a:schemeClr>
                    </a:solidFill>
                  </a:tcPr>
                </a:tc>
                <a:tc>
                  <a:txBody>
                    <a:bodyPr/>
                    <a:lstStyle/>
                    <a:p>
                      <a:pPr algn="ctr"/>
                      <a:r>
                        <a:rPr lang="en-US" sz="1000" dirty="0" smtClean="0">
                          <a:latin typeface="Arial"/>
                          <a:cs typeface="Arial"/>
                        </a:rPr>
                        <a:t>4.8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8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12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1,000</a:t>
                      </a:r>
                    </a:p>
                  </a:txBody>
                  <a:tcPr marT="34290" marB="34290">
                    <a:solidFill>
                      <a:schemeClr val="accent4">
                        <a:lumMod val="20000"/>
                        <a:lumOff val="80000"/>
                      </a:schemeClr>
                    </a:solidFill>
                  </a:tcPr>
                </a:tc>
                <a:tc>
                  <a:txBody>
                    <a:bodyPr/>
                    <a:lstStyle/>
                    <a:p>
                      <a:pPr algn="ctr"/>
                      <a:r>
                        <a:rPr lang="fr-FR" sz="1000" dirty="0" smtClean="0"/>
                        <a:t>2,000</a:t>
                      </a:r>
                    </a:p>
                  </a:txBody>
                  <a:tcPr marT="34290" marB="34290">
                    <a:solidFill>
                      <a:schemeClr val="accent4">
                        <a:lumMod val="20000"/>
                        <a:lumOff val="80000"/>
                      </a:schemeClr>
                    </a:solidFill>
                  </a:tcPr>
                </a:tc>
                <a:tc>
                  <a:txBody>
                    <a:bodyPr/>
                    <a:lstStyle/>
                    <a:p>
                      <a:pPr algn="ctr"/>
                      <a:r>
                        <a:rPr lang="en-US" sz="1000" dirty="0" smtClean="0">
                          <a:latin typeface="Arial"/>
                          <a:cs typeface="Arial"/>
                        </a:rPr>
                        <a:t>6,500</a:t>
                      </a:r>
                      <a:endParaRPr lang="en-US" sz="1000" dirty="0">
                        <a:latin typeface="Arial"/>
                        <a:cs typeface="Arial"/>
                      </a:endParaRPr>
                    </a:p>
                  </a:txBody>
                  <a:tcPr marT="34290" marB="34290">
                    <a:solidFill>
                      <a:schemeClr val="accent4">
                        <a:lumMod val="20000"/>
                        <a:lumOff val="80000"/>
                      </a:schemeClr>
                    </a:solidFill>
                  </a:tcPr>
                </a:tc>
                <a:tc>
                  <a:txBody>
                    <a:bodyPr/>
                    <a:lstStyle/>
                    <a:p>
                      <a:pPr algn="ctr"/>
                      <a:r>
                        <a:rPr lang="en-US" sz="1000" dirty="0" smtClean="0">
                          <a:latin typeface="Arial"/>
                          <a:cs typeface="Arial"/>
                        </a:rPr>
                        <a:t>220,000</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280,000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450,000</a:t>
                      </a:r>
                    </a:p>
                  </a:txBody>
                  <a:tcPr marT="34290" marB="34290">
                    <a:solidFill>
                      <a:schemeClr val="accent4">
                        <a:lumMod val="20000"/>
                        <a:lumOff val="80000"/>
                      </a:schemeClr>
                    </a:solidFill>
                  </a:tcPr>
                </a:tc>
              </a:tr>
              <a:tr h="51435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fr-FR" sz="1000" dirty="0" smtClean="0"/>
                        <a:t>4x GE RJ45 </a:t>
                      </a:r>
                    </a:p>
                  </a:txBody>
                  <a:tcPr marT="34290" marB="34290">
                    <a:solidFill>
                      <a:schemeClr val="accent4">
                        <a:lumMod val="20000"/>
                        <a:lumOff val="80000"/>
                      </a:schemeClr>
                    </a:solidFill>
                  </a:tcPr>
                </a:tc>
                <a:tc>
                  <a:txBody>
                    <a:bodyPr/>
                    <a:lstStyle/>
                    <a:p>
                      <a:pPr algn="ctr"/>
                      <a:r>
                        <a:rPr lang="en-US" sz="1000" dirty="0" smtClean="0">
                          <a:latin typeface="Arial"/>
                          <a:cs typeface="Arial"/>
                        </a:rPr>
                        <a:t>6x GE RJ45</a:t>
                      </a: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GE RJ45</a:t>
                      </a:r>
                    </a:p>
                    <a:p>
                      <a:pPr algn="ctr"/>
                      <a:endParaRPr lang="en-US" sz="1000" dirty="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a:t>
                      </a:r>
                      <a:endParaRPr lang="en-US" sz="1000" dirty="0"/>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r h="624052">
                <a:tc>
                  <a:txBody>
                    <a:bodyPr/>
                    <a:lstStyle/>
                    <a:p>
                      <a:r>
                        <a:rPr lang="en-US" sz="1000" b="1" dirty="0" smtClean="0">
                          <a:solidFill>
                            <a:srgbClr val="FFFFFF"/>
                          </a:solidFill>
                          <a:latin typeface="Arial"/>
                          <a:cs typeface="Arial"/>
                        </a:rPr>
                        <a:t>OS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Coyote Point</a:t>
                      </a:r>
                      <a:r>
                        <a:rPr lang="en-US" sz="1000" baseline="0" dirty="0" smtClean="0">
                          <a:latin typeface="+mn-lt"/>
                          <a:cs typeface="Arial"/>
                        </a:rPr>
                        <a:t> </a:t>
                      </a:r>
                      <a:r>
                        <a:rPr lang="en-US" sz="1000" dirty="0" smtClean="0">
                          <a:latin typeface="+mn-lt"/>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Coyote Point</a:t>
                      </a:r>
                      <a:r>
                        <a:rPr lang="en-US" sz="1000" baseline="0" dirty="0" smtClean="0">
                          <a:latin typeface="Arial"/>
                          <a:cs typeface="Arial"/>
                        </a:rPr>
                        <a:t> </a:t>
                      </a:r>
                      <a:r>
                        <a:rPr lang="en-US" sz="1000" dirty="0" smtClean="0">
                          <a:latin typeface="Arial"/>
                          <a:cs typeface="Arial"/>
                        </a:rPr>
                        <a:t>rebranded</a:t>
                      </a:r>
                      <a:endParaRPr lang="en-US" sz="1000" dirty="0">
                        <a:latin typeface="Arial"/>
                        <a:cs typeface="Arial"/>
                      </a:endParaRPr>
                    </a:p>
                  </a:txBody>
                  <a:tcPr marT="34290" marB="34290" anchor="ctr">
                    <a:solidFill>
                      <a:srgbClr val="E4E4E4"/>
                    </a:solidFill>
                  </a:tcPr>
                </a:tc>
              </a:tr>
            </a:tbl>
          </a:graphicData>
        </a:graphic>
      </p:graphicFrame>
    </p:spTree>
    <p:extLst>
      <p:ext uri="{BB962C8B-B14F-4D97-AF65-F5344CB8AC3E}">
        <p14:creationId xmlns:p14="http://schemas.microsoft.com/office/powerpoint/2010/main" val="2276503874"/>
      </p:ext>
    </p:extLst>
  </p:cSld>
  <p:clrMapOvr>
    <a:masterClrMapping/>
  </p:clrMapOvr>
  <p:transition xmlns:p14="http://schemas.microsoft.com/office/powerpoint/2010/mai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5"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6" y="3249964"/>
            <a:ext cx="6870095" cy="1326579"/>
          </a:xfrm>
          <a:prstGeom prst="rect">
            <a:avLst/>
          </a:prstGeom>
          <a:solidFill>
            <a:schemeClr val="accent3">
              <a:lumMod val="60000"/>
              <a:lumOff val="40000"/>
            </a:schemeClr>
          </a:solidFill>
          <a:ln w="9525">
            <a:noFill/>
            <a:round/>
            <a:headEnd/>
            <a:tailEnd/>
          </a:ln>
          <a:extLst/>
        </p:spPr>
        <p:txBody>
          <a:bodyPr wrap="square"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7" y="1037536"/>
            <a:ext cx="6870095" cy="1023177"/>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58" name="Rectangle 57"/>
          <p:cNvSpPr/>
          <p:nvPr/>
        </p:nvSpPr>
        <p:spPr bwMode="invGray">
          <a:xfrm>
            <a:off x="1079501" y="3250981"/>
            <a:ext cx="6879167" cy="873125"/>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12" name="TextBox 11"/>
          <p:cNvSpPr txBox="1"/>
          <p:nvPr/>
        </p:nvSpPr>
        <p:spPr>
          <a:xfrm>
            <a:off x="219207" y="2190983"/>
            <a:ext cx="827276" cy="253916"/>
          </a:xfrm>
          <a:prstGeom prst="rect">
            <a:avLst/>
          </a:prstGeom>
          <a:noFill/>
        </p:spPr>
        <p:txBody>
          <a:bodyPr wrap="square" rtlCol="0">
            <a:spAutoFit/>
          </a:bodyPr>
          <a:lstStyle/>
          <a:p>
            <a:r>
              <a:rPr lang="en-US" sz="1050" b="1" dirty="0" smtClean="0">
                <a:solidFill>
                  <a:srgbClr val="3C3C3C"/>
                </a:solidFill>
              </a:rPr>
              <a:t>USERS</a:t>
            </a:r>
            <a:endParaRPr lang="en-US" sz="1050" b="1" dirty="0">
              <a:solidFill>
                <a:srgbClr val="3C3C3C"/>
              </a:solidFill>
            </a:endParaRP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0" name="Oval 9"/>
          <p:cNvSpPr/>
          <p:nvPr/>
        </p:nvSpPr>
        <p:spPr bwMode="invGray">
          <a:xfrm>
            <a:off x="1154799"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3" name="TextBox 12"/>
          <p:cNvSpPr txBox="1"/>
          <p:nvPr/>
        </p:nvSpPr>
        <p:spPr>
          <a:xfrm>
            <a:off x="1163150" y="2190983"/>
            <a:ext cx="1140355" cy="253916"/>
          </a:xfrm>
          <a:prstGeom prst="rect">
            <a:avLst/>
          </a:prstGeom>
          <a:noFill/>
        </p:spPr>
        <p:txBody>
          <a:bodyPr wrap="square" rtlCol="0">
            <a:spAutoFit/>
          </a:bodyPr>
          <a:lstStyle/>
          <a:p>
            <a:pPr algn="ctr"/>
            <a:r>
              <a:rPr lang="en-US" sz="1050" b="1" dirty="0" smtClean="0">
                <a:solidFill>
                  <a:schemeClr val="accent4">
                    <a:lumMod val="50000"/>
                  </a:schemeClr>
                </a:solidFill>
              </a:rPr>
              <a:t>ENDPOINTS</a:t>
            </a:r>
            <a:endParaRPr lang="en-US" sz="1050" b="1" dirty="0">
              <a:solidFill>
                <a:schemeClr val="accent4">
                  <a:lumMod val="50000"/>
                </a:schemeClr>
              </a:solidFill>
            </a:endParaRP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15" name="Oval 14"/>
          <p:cNvSpPr/>
          <p:nvPr/>
        </p:nvSpPr>
        <p:spPr bwMode="invGray">
          <a:xfrm>
            <a:off x="254741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18" name="TextBox 17"/>
          <p:cNvSpPr txBox="1"/>
          <p:nvPr/>
        </p:nvSpPr>
        <p:spPr>
          <a:xfrm>
            <a:off x="2680101" y="2190983"/>
            <a:ext cx="891681" cy="253916"/>
          </a:xfrm>
          <a:prstGeom prst="rect">
            <a:avLst/>
          </a:prstGeom>
          <a:noFill/>
        </p:spPr>
        <p:txBody>
          <a:bodyPr wrap="square" rtlCol="0">
            <a:spAutoFit/>
          </a:bodyPr>
          <a:lstStyle/>
          <a:p>
            <a:pPr algn="ctr"/>
            <a:r>
              <a:rPr lang="en-US" sz="1050" b="1" dirty="0" smtClean="0">
                <a:solidFill>
                  <a:schemeClr val="accent4">
                    <a:lumMod val="50000"/>
                  </a:schemeClr>
                </a:solidFill>
              </a:rPr>
              <a:t>ACCESS</a:t>
            </a:r>
            <a:endParaRPr lang="en-US" sz="1050" b="1" dirty="0">
              <a:solidFill>
                <a:schemeClr val="accent4">
                  <a:lumMod val="50000"/>
                </a:schemeClr>
              </a:solidFill>
            </a:endParaRP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2" name="Oval 21"/>
          <p:cNvSpPr/>
          <p:nvPr/>
        </p:nvSpPr>
        <p:spPr bwMode="invGray">
          <a:xfrm>
            <a:off x="3940027"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23" name="TextBox 22"/>
          <p:cNvSpPr txBox="1"/>
          <p:nvPr/>
        </p:nvSpPr>
        <p:spPr>
          <a:xfrm>
            <a:off x="3847718" y="2190983"/>
            <a:ext cx="1377079" cy="253916"/>
          </a:xfrm>
          <a:prstGeom prst="rect">
            <a:avLst/>
          </a:prstGeom>
          <a:noFill/>
        </p:spPr>
        <p:txBody>
          <a:bodyPr wrap="square" rtlCol="0">
            <a:spAutoFit/>
          </a:bodyPr>
          <a:lstStyle/>
          <a:p>
            <a:pPr algn="ctr"/>
            <a:r>
              <a:rPr lang="en-US" sz="1050" b="1" dirty="0" smtClean="0">
                <a:solidFill>
                  <a:schemeClr val="accent4">
                    <a:lumMod val="50000"/>
                  </a:schemeClr>
                </a:solidFill>
              </a:rPr>
              <a:t>SEGMENTATION</a:t>
            </a:r>
            <a:endParaRPr lang="en-US" sz="1050" b="1" dirty="0">
              <a:solidFill>
                <a:schemeClr val="accent4">
                  <a:lumMod val="50000"/>
                </a:schemeClr>
              </a:solidFill>
            </a:endParaRP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29" name="Oval 28"/>
          <p:cNvSpPr/>
          <p:nvPr/>
        </p:nvSpPr>
        <p:spPr bwMode="invGray">
          <a:xfrm>
            <a:off x="5332641"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0" name="TextBox 29"/>
          <p:cNvSpPr txBox="1"/>
          <p:nvPr/>
        </p:nvSpPr>
        <p:spPr>
          <a:xfrm>
            <a:off x="5283645" y="2190983"/>
            <a:ext cx="1318228" cy="253916"/>
          </a:xfrm>
          <a:prstGeom prst="rect">
            <a:avLst/>
          </a:prstGeom>
          <a:noFill/>
        </p:spPr>
        <p:txBody>
          <a:bodyPr wrap="square" rtlCol="0">
            <a:spAutoFit/>
          </a:bodyPr>
          <a:lstStyle/>
          <a:p>
            <a:pPr algn="ctr"/>
            <a:r>
              <a:rPr lang="en-US" sz="1050" b="1" dirty="0" smtClean="0">
                <a:solidFill>
                  <a:schemeClr val="accent4">
                    <a:lumMod val="50000"/>
                  </a:schemeClr>
                </a:solidFill>
              </a:rPr>
              <a:t>NETWORK</a:t>
            </a:r>
            <a:endParaRPr lang="en-US" sz="1050" b="1" dirty="0">
              <a:solidFill>
                <a:schemeClr val="accent4">
                  <a:lumMod val="50000"/>
                </a:schemeClr>
              </a:solidFill>
            </a:endParaRP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rtlCol="0" anchor="ctr"/>
          <a:lstStyle/>
          <a:p>
            <a:pPr algn="ctr" defTabSz="342879"/>
            <a:endParaRPr lang="en-US" sz="2000" dirty="0" smtClean="0"/>
          </a:p>
        </p:txBody>
      </p:sp>
      <p:sp>
        <p:nvSpPr>
          <p:cNvPr id="34" name="Oval 33"/>
          <p:cNvSpPr/>
          <p:nvPr/>
        </p:nvSpPr>
        <p:spPr bwMode="invGray">
          <a:xfrm>
            <a:off x="6717253" y="2543417"/>
            <a:ext cx="1157057" cy="874382"/>
          </a:xfrm>
          <a:prstGeom prst="ellipse">
            <a:avLst/>
          </a:prstGeom>
          <a:solidFill>
            <a:schemeClr val="bg1"/>
          </a:solidFill>
          <a:ln w="9525">
            <a:solidFill>
              <a:schemeClr val="accent4">
                <a:lumMod val="40000"/>
                <a:lumOff val="60000"/>
              </a:schemeClr>
            </a:solidFill>
            <a:round/>
            <a:headEnd/>
            <a:tailEnd/>
          </a:ln>
          <a:extLst/>
        </p:spPr>
        <p:txBody>
          <a:bodyPr wrap="square" rtlCol="0" anchor="ctr"/>
          <a:lstStyle/>
          <a:p>
            <a:pPr algn="ctr" defTabSz="342879"/>
            <a:endParaRPr lang="en-US" sz="2000" dirty="0" smtClean="0"/>
          </a:p>
        </p:txBody>
      </p:sp>
      <p:sp>
        <p:nvSpPr>
          <p:cNvPr id="35" name="TextBox 34"/>
          <p:cNvSpPr txBox="1"/>
          <p:nvPr/>
        </p:nvSpPr>
        <p:spPr>
          <a:xfrm>
            <a:off x="6660723" y="2190983"/>
            <a:ext cx="1247609" cy="253916"/>
          </a:xfrm>
          <a:prstGeom prst="rect">
            <a:avLst/>
          </a:prstGeom>
          <a:noFill/>
        </p:spPr>
        <p:txBody>
          <a:bodyPr wrap="square" rtlCol="0">
            <a:spAutoFit/>
          </a:bodyPr>
          <a:lstStyle/>
          <a:p>
            <a:pPr algn="ctr"/>
            <a:r>
              <a:rPr lang="en-US" sz="1050" b="1" dirty="0" smtClean="0">
                <a:solidFill>
                  <a:schemeClr val="accent4">
                    <a:lumMod val="50000"/>
                  </a:schemeClr>
                </a:solidFill>
              </a:rPr>
              <a:t>APPLICATION</a:t>
            </a:r>
            <a:endParaRPr lang="en-US" sz="1050" b="1" dirty="0">
              <a:solidFill>
                <a:schemeClr val="accent4">
                  <a:lumMod val="50000"/>
                </a:schemeClr>
              </a:solidFill>
            </a:endParaRPr>
          </a:p>
        </p:txBody>
      </p:sp>
      <p:sp>
        <p:nvSpPr>
          <p:cNvPr id="40" name="TextBox 39"/>
          <p:cNvSpPr txBox="1"/>
          <p:nvPr/>
        </p:nvSpPr>
        <p:spPr>
          <a:xfrm>
            <a:off x="7963797" y="2190983"/>
            <a:ext cx="827276" cy="253916"/>
          </a:xfrm>
          <a:prstGeom prst="rect">
            <a:avLst/>
          </a:prstGeom>
          <a:noFill/>
        </p:spPr>
        <p:txBody>
          <a:bodyPr wrap="square" rtlCol="0">
            <a:spAutoFit/>
          </a:bodyPr>
          <a:lstStyle/>
          <a:p>
            <a:pPr algn="ctr"/>
            <a:r>
              <a:rPr lang="en-US" sz="1050" b="1" dirty="0" smtClean="0">
                <a:solidFill>
                  <a:srgbClr val="3C3C3C"/>
                </a:solidFill>
              </a:rPr>
              <a:t>DATA</a:t>
            </a:r>
            <a:endParaRPr lang="en-US" sz="1050" b="1" dirty="0">
              <a:solidFill>
                <a:srgbClr val="3C3C3C"/>
              </a:solidFill>
            </a:endParaRPr>
          </a:p>
        </p:txBody>
      </p:sp>
      <p:sp>
        <p:nvSpPr>
          <p:cNvPr id="59" name="TextBox 58"/>
          <p:cNvSpPr txBox="1"/>
          <p:nvPr/>
        </p:nvSpPr>
        <p:spPr>
          <a:xfrm>
            <a:off x="1527370" y="3765111"/>
            <a:ext cx="3855819" cy="338554"/>
          </a:xfrm>
          <a:prstGeom prst="rect">
            <a:avLst/>
          </a:prstGeom>
          <a:noFill/>
        </p:spPr>
        <p:txBody>
          <a:bodyPr wrap="square" rtlCol="0">
            <a:spAutoFit/>
          </a:bodyPr>
          <a:lstStyle/>
          <a:p>
            <a:r>
              <a:rPr lang="en-US" sz="1600" b="1" dirty="0" smtClean="0">
                <a:solidFill>
                  <a:schemeClr val="accent2">
                    <a:lumMod val="50000"/>
                  </a:schemeClr>
                </a:solidFill>
              </a:rPr>
              <a:t>SECURITY</a:t>
            </a:r>
            <a:endParaRPr lang="en-US" sz="1600" b="1" dirty="0">
              <a:solidFill>
                <a:schemeClr val="accent2">
                  <a:lumMod val="50000"/>
                </a:schemeClr>
              </a:solidFill>
            </a:endParaRPr>
          </a:p>
        </p:txBody>
      </p:sp>
      <p:sp>
        <p:nvSpPr>
          <p:cNvPr id="61" name="TextBox 60"/>
          <p:cNvSpPr txBox="1"/>
          <p:nvPr/>
        </p:nvSpPr>
        <p:spPr>
          <a:xfrm>
            <a:off x="1601452" y="1004415"/>
            <a:ext cx="3855819" cy="338554"/>
          </a:xfrm>
          <a:prstGeom prst="rect">
            <a:avLst/>
          </a:prstGeom>
          <a:noFill/>
        </p:spPr>
        <p:txBody>
          <a:bodyPr wrap="square" rtlCol="0">
            <a:spAutoFit/>
          </a:bodyPr>
          <a:lstStyle/>
          <a:p>
            <a:r>
              <a:rPr lang="en-US" sz="1600" b="1" dirty="0" smtClean="0">
                <a:solidFill>
                  <a:schemeClr val="accent2">
                    <a:lumMod val="50000"/>
                  </a:schemeClr>
                </a:solidFill>
              </a:rPr>
              <a:t>MANAGEMENT</a:t>
            </a:r>
            <a:endParaRPr lang="en-US" sz="1600" b="1" dirty="0">
              <a:solidFill>
                <a:schemeClr val="accent2">
                  <a:lumMod val="50000"/>
                </a:schemeClr>
              </a:solidFill>
            </a:endParaRPr>
          </a:p>
        </p:txBody>
      </p:sp>
      <p:sp>
        <p:nvSpPr>
          <p:cNvPr id="62" name="Rectangle 61"/>
          <p:cNvSpPr/>
          <p:nvPr/>
        </p:nvSpPr>
        <p:spPr bwMode="invGray">
          <a:xfrm>
            <a:off x="1503183" y="1688541"/>
            <a:ext cx="6137985" cy="370751"/>
          </a:xfrm>
          <a:prstGeom prst="rect">
            <a:avLst/>
          </a:prstGeom>
          <a:solidFill>
            <a:srgbClr val="AEBECB"/>
          </a:solidFill>
          <a:ln w="9525">
            <a:noFill/>
            <a:round/>
            <a:headEnd/>
            <a:tailEnd/>
          </a:ln>
          <a:extLst/>
        </p:spPr>
        <p:txBody>
          <a:bodyPr wrap="square" rtlCol="0" anchor="ctr"/>
          <a:lstStyle/>
          <a:p>
            <a:pPr algn="ctr" defTabSz="342879"/>
            <a:endParaRPr lang="en-US" sz="2000" dirty="0" smtClean="0"/>
          </a:p>
        </p:txBody>
      </p:sp>
      <p:sp>
        <p:nvSpPr>
          <p:cNvPr id="63" name="TextBox 62"/>
          <p:cNvSpPr txBox="1"/>
          <p:nvPr/>
        </p:nvSpPr>
        <p:spPr>
          <a:xfrm>
            <a:off x="1602600" y="1741636"/>
            <a:ext cx="3855819" cy="338554"/>
          </a:xfrm>
          <a:prstGeom prst="rect">
            <a:avLst/>
          </a:prstGeom>
          <a:noFill/>
        </p:spPr>
        <p:txBody>
          <a:bodyPr wrap="square" rtlCol="0">
            <a:spAutoFit/>
          </a:bodyPr>
          <a:lstStyle/>
          <a:p>
            <a:r>
              <a:rPr lang="en-US" sz="1600" b="1" dirty="0" smtClean="0">
                <a:solidFill>
                  <a:schemeClr val="accent2">
                    <a:lumMod val="50000"/>
                  </a:schemeClr>
                </a:solidFill>
              </a:rPr>
              <a:t>PLATFORM</a:t>
            </a:r>
            <a:endParaRPr lang="en-US" sz="1600" b="1" dirty="0">
              <a:solidFill>
                <a:schemeClr val="accent2">
                  <a:lumMod val="50000"/>
                </a:schemeClr>
              </a:solidFill>
            </a:endParaRP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4"/>
            <a:ext cx="404414" cy="472786"/>
          </a:xfrm>
          <a:prstGeom prst="rect">
            <a:avLst/>
          </a:prstGeom>
        </p:spPr>
      </p:pic>
      <p:grpSp>
        <p:nvGrpSpPr>
          <p:cNvPr id="83" name="Group 82"/>
          <p:cNvGrpSpPr/>
          <p:nvPr/>
        </p:nvGrpSpPr>
        <p:grpSpPr>
          <a:xfrm>
            <a:off x="5049307" y="1737463"/>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smtClean="0">
                  <a:solidFill>
                    <a:schemeClr val="bg1">
                      <a:lumMod val="50000"/>
                    </a:schemeClr>
                  </a:solidFill>
                </a:rPr>
                <a:t>Cloud</a:t>
              </a:r>
              <a:endParaRPr lang="en-US" sz="800" b="1" dirty="0">
                <a:solidFill>
                  <a:schemeClr val="bg1">
                    <a:lumMod val="50000"/>
                  </a:schemeClr>
                </a:solidFill>
              </a:endParaRP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4"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3"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3"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a:spAutoFit/>
          </a:bodyPr>
          <a:lstStyle/>
          <a:p>
            <a:r>
              <a:rPr lang="en-US" sz="1600" b="1" dirty="0" smtClean="0">
                <a:solidFill>
                  <a:schemeClr val="accent2">
                    <a:lumMod val="50000"/>
                  </a:schemeClr>
                </a:solidFill>
              </a:rPr>
              <a:t>THREAT INTELLIGENCE</a:t>
            </a:r>
            <a:endParaRPr lang="en-US" sz="1600" b="1" dirty="0">
              <a:solidFill>
                <a:schemeClr val="accent2">
                  <a:lumMod val="50000"/>
                </a:schemeClr>
              </a:solidFill>
            </a:endParaRPr>
          </a:p>
        </p:txBody>
      </p:sp>
      <p:sp>
        <p:nvSpPr>
          <p:cNvPr id="4" name="Left-Right Arrow 3"/>
          <p:cNvSpPr/>
          <p:nvPr/>
        </p:nvSpPr>
        <p:spPr bwMode="invGray">
          <a:xfrm>
            <a:off x="391584" y="2577413"/>
            <a:ext cx="8244417" cy="849313"/>
          </a:xfrm>
          <a:prstGeom prst="leftRightArrow">
            <a:avLst/>
          </a:prstGeom>
          <a:solidFill>
            <a:schemeClr val="bg2">
              <a:lumMod val="50000"/>
              <a:alpha val="50000"/>
            </a:schemeClr>
          </a:solidFill>
          <a:ln w="9525">
            <a:noFill/>
            <a:round/>
            <a:headEnd/>
            <a:tailEnd/>
          </a:ln>
          <a:extLst/>
        </p:spPr>
        <p:txBody>
          <a:bodyPr wrap="square" rtlCol="0" anchor="ctr"/>
          <a:lstStyle/>
          <a:p>
            <a:pPr algn="ctr" defTabSz="342879"/>
            <a:endParaRPr lang="en-US" sz="2000" dirty="0" smtClean="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0"/>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6"/>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39"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8" y="2967746"/>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2" y="2636453"/>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4" y="2688244"/>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2"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5"/>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1"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4" y="3453481"/>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Detect</a:t>
              </a:r>
              <a:endParaRPr lang="de-DE" sz="700" b="1" dirty="0">
                <a:solidFill>
                  <a:schemeClr val="bg1"/>
                </a:solidFill>
              </a:endParaRP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smtClean="0">
                  <a:solidFill>
                    <a:schemeClr val="bg1"/>
                  </a:solidFill>
                </a:rPr>
                <a:t>Prevent</a:t>
              </a:r>
              <a:endParaRPr lang="de-DE" sz="700" b="1" dirty="0">
                <a:solidFill>
                  <a:schemeClr val="bg1"/>
                </a:solidFill>
              </a:endParaRP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smtClean="0">
                  <a:solidFill>
                    <a:schemeClr val="bg1"/>
                  </a:solidFill>
                </a:rPr>
                <a:t>Mitigate</a:t>
              </a:r>
              <a:endParaRPr lang="de-DE" sz="700" b="1" dirty="0">
                <a:solidFill>
                  <a:schemeClr val="bg1"/>
                </a:solidFill>
              </a:endParaRP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xmlns:p14="http://schemas.microsoft.com/office/powerpoint/2010/mai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190301126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2" name="Picture 11"/>
          <p:cNvPicPr>
            <a:picLocks noChangeAspect="1"/>
          </p:cNvPicPr>
          <p:nvPr/>
        </p:nvPicPr>
        <p:blipFill>
          <a:blip r:embed="rId2"/>
          <a:stretch>
            <a:fillRect/>
          </a:stretch>
        </p:blipFill>
        <p:spPr>
          <a:xfrm>
            <a:off x="1306413" y="1235850"/>
            <a:ext cx="3175200" cy="145260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WAN Ports</a:t>
            </a:r>
          </a:p>
          <a:p>
            <a:pPr marL="343047" indent="-343047" defTabSz="914417">
              <a:spcBef>
                <a:spcPct val="20000"/>
              </a:spcBef>
              <a:buClr>
                <a:schemeClr val="accent6"/>
              </a:buClr>
              <a:buFont typeface="+mj-ea"/>
              <a:buAutoNum type="circleNumDbPlain"/>
            </a:pPr>
            <a:r>
              <a:rPr lang="en-US" sz="1000" dirty="0"/>
              <a:t>1x GE DMZ </a:t>
            </a:r>
            <a:r>
              <a:rPr lang="en-US" sz="1000" dirty="0" smtClean="0"/>
              <a:t>Port</a:t>
            </a:r>
            <a:endParaRPr lang="en-US" sz="1000" dirty="0"/>
          </a:p>
          <a:p>
            <a:pPr marL="343047" indent="-343047" defTabSz="914417">
              <a:spcBef>
                <a:spcPct val="20000"/>
              </a:spcBef>
              <a:buClr>
                <a:schemeClr val="accent6"/>
              </a:buClr>
              <a:buFont typeface="+mj-ea"/>
              <a:buAutoNum type="circleNumDbPlain"/>
            </a:pPr>
            <a:r>
              <a:rPr lang="en-US" sz="1000" dirty="0"/>
              <a:t>7x GE </a:t>
            </a:r>
            <a:r>
              <a:rPr lang="en-US" sz="1000" dirty="0" smtClean="0"/>
              <a:t>RJ45 Ports</a:t>
            </a:r>
          </a:p>
          <a:p>
            <a:pPr marL="343047" indent="-343047" defTabSz="914417">
              <a:spcBef>
                <a:spcPct val="20000"/>
              </a:spcBef>
              <a:buClr>
                <a:schemeClr val="accent6"/>
              </a:buClr>
              <a:buFont typeface="+mj-ea"/>
              <a:buAutoNum type="circleNumDbPlain"/>
            </a:pPr>
            <a:r>
              <a:rPr lang="en-US" sz="1000" dirty="0" smtClean="0"/>
              <a:t>Internal 3G/4G Modem</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6"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1646" cy="547200"/>
          </a:xfrm>
          <a:prstGeom prst="rect">
            <a:avLst/>
          </a:prstGeom>
        </p:spPr>
      </p:pic>
      <p:sp>
        <p:nvSpPr>
          <p:cNvPr id="19" name="Oval 18"/>
          <p:cNvSpPr/>
          <p:nvPr/>
        </p:nvSpPr>
        <p:spPr bwMode="auto">
          <a:xfrm>
            <a:off x="3559887"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23527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2581822" y="251194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302112" y="201293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302112" y="221844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663776619"/>
      </p:ext>
    </p:extLst>
  </p:cSld>
  <p:clrMapOvr>
    <a:masterClrMapping/>
  </p:clrMapOvr>
  <p:transition xmlns:p14="http://schemas.microsoft.com/office/powerpoint/2010/mai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1792362943"/>
              </p:ext>
            </p:extLst>
          </p:nvPr>
        </p:nvGraphicFramePr>
        <p:xfrm>
          <a:off x="252001" y="1080000"/>
          <a:ext cx="8640001" cy="13214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500 Mbps – 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1–3 Gbps*</a:t>
                      </a:r>
                      <a:endParaRPr lang="en-US" sz="1000" dirty="0">
                        <a:latin typeface="Arial"/>
                        <a:cs typeface="Arial"/>
                      </a:endParaRPr>
                    </a:p>
                  </a:txBody>
                  <a:tcPr marT="81000" marB="81000">
                    <a:solidFill>
                      <a:srgbClr val="C9C9C9"/>
                    </a:solidFill>
                  </a:tcPr>
                </a:tc>
              </a:tr>
              <a:tr h="31059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45918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1" y="4088132"/>
            <a:ext cx="8149755" cy="461665"/>
          </a:xfrm>
          <a:prstGeom prst="rect">
            <a:avLst/>
          </a:prstGeom>
          <a:noFill/>
        </p:spPr>
        <p:txBody>
          <a:bodyPr wrap="square" rtlCol="0">
            <a:spAutoFit/>
          </a:bodyPr>
          <a:lstStyle/>
          <a:p>
            <a:r>
              <a:rPr lang="en-US" sz="800" dirty="0" smtClean="0"/>
              <a:t>* Throughputs </a:t>
            </a:r>
            <a:r>
              <a:rPr lang="en-US" sz="800" dirty="0"/>
              <a:t>based on license(s) selected</a:t>
            </a:r>
            <a:r>
              <a:rPr lang="en-US" sz="800" dirty="0" smtClean="0"/>
              <a:t>.</a:t>
            </a:r>
          </a:p>
          <a:p>
            <a:r>
              <a:rPr lang="en-US" sz="800" dirty="0" smtClean="0"/>
              <a:t>*</a:t>
            </a:r>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3338496806"/>
              </p:ext>
            </p:extLst>
          </p:nvPr>
        </p:nvGraphicFramePr>
        <p:xfrm>
          <a:off x="258299" y="2570696"/>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059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059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xmlns:p14="http://schemas.microsoft.com/office/powerpoint/2010/main" spd="slow">
    <p:wip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4"/>
          <a:ext cx="3650536" cy="2430929"/>
        </p:xfrm>
        <a:graphic>
          <a:graphicData uri="http://schemas.openxmlformats.org/drawingml/2006/table">
            <a:tbl>
              <a:tblPr bandRow="1">
                <a:tableStyleId>{073A0DAA-6AF3-43AB-8588-CEC1D06C72B9}</a:tableStyleId>
              </a:tblPr>
              <a:tblGrid>
                <a:gridCol w="3650536"/>
              </a:tblGrid>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5" y="1897006"/>
            <a:ext cx="4097655" cy="2857500"/>
          </a:xfrm>
          <a:prstGeom prst="rect">
            <a:avLst/>
          </a:prstGeom>
          <a:noFill/>
          <a:ln w="9525">
            <a:noFill/>
            <a:miter lim="800000"/>
            <a:headEnd/>
            <a:tailEnd/>
          </a:ln>
          <a:effectLst/>
        </p:spPr>
      </p:pic>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Reduce the cost and impact of downloaded content, while increasing </a:t>
            </a:r>
            <a:r>
              <a:rPr lang="en-US" sz="1800" b="1" dirty="0" smtClean="0">
                <a:solidFill>
                  <a:schemeClr val="bg1"/>
                </a:solidFill>
                <a:cs typeface="Arial Narrow"/>
              </a:rPr>
              <a:t>performance </a:t>
            </a:r>
            <a:r>
              <a:rPr lang="en-US" sz="18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spTree>
    <p:extLst>
      <p:ext uri="{BB962C8B-B14F-4D97-AF65-F5344CB8AC3E}">
        <p14:creationId xmlns:p14="http://schemas.microsoft.com/office/powerpoint/2010/main" val="37123069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147968972"/>
              </p:ext>
            </p:extLst>
          </p:nvPr>
        </p:nvGraphicFramePr>
        <p:xfrm>
          <a:off x="252001" y="1080000"/>
          <a:ext cx="8640001" cy="137204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xmlns:p14="http://schemas.microsoft.com/office/powerpoint/2010/main" spd="slow">
    <p:wipe/>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010860"/>
            <a:ext cx="7230055" cy="823819"/>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1"/>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Network-based Video Security that </a:t>
            </a:r>
            <a:r>
              <a:rPr lang="en-US" sz="1800" b="1" dirty="0" smtClean="0">
                <a:solidFill>
                  <a:schemeClr val="bg1"/>
                </a:solidFill>
                <a:cs typeface="Arial Narrow"/>
              </a:rPr>
              <a:t>simplify </a:t>
            </a:r>
            <a:r>
              <a:rPr lang="en-US" sz="1800" b="1" dirty="0">
                <a:solidFill>
                  <a:schemeClr val="bg1"/>
                </a:solidFill>
                <a:cs typeface="Arial Narrow"/>
              </a:rPr>
              <a:t>surveillance while streamlining the user </a:t>
            </a:r>
            <a:r>
              <a:rPr lang="en-US" sz="1800" b="1" dirty="0" smtClean="0">
                <a:solidFill>
                  <a:schemeClr val="bg1"/>
                </a:solidFill>
                <a:cs typeface="Arial Narrow"/>
              </a:rPr>
              <a:t>experience.</a:t>
            </a:r>
            <a:endParaRPr lang="en-US" sz="1800" b="1" dirty="0">
              <a:solidFill>
                <a:schemeClr val="bg1"/>
              </a:solidFill>
              <a:cs typeface="Arial Narrow"/>
            </a:endParaRPr>
          </a:p>
        </p:txBody>
      </p:sp>
      <p:sp>
        <p:nvSpPr>
          <p:cNvPr id="2" name="Rectangle 1"/>
          <p:cNvSpPr/>
          <p:nvPr/>
        </p:nvSpPr>
        <p:spPr>
          <a:xfrm>
            <a:off x="441933" y="1765838"/>
            <a:ext cx="4320000" cy="2880788"/>
          </a:xfrm>
          <a:prstGeom prst="rect">
            <a:avLst/>
          </a:prstGeom>
        </p:spPr>
        <p:txBody>
          <a:bodyPr wrap="square">
            <a:spAutoFit/>
          </a:bodyPr>
          <a:lstStyle/>
          <a:p>
            <a:pPr marL="285750" indent="-176400">
              <a:spcBef>
                <a:spcPts val="984"/>
              </a:spcBef>
              <a:buClr>
                <a:schemeClr val="accent6"/>
              </a:buClr>
              <a:buFont typeface="Wingdings" charset="2"/>
              <a:buChar char="§"/>
            </a:pPr>
            <a:r>
              <a:rPr lang="en-US" sz="1200" dirty="0"/>
              <a:t>Capture continuous or motion-based recording (or both)</a:t>
            </a:r>
          </a:p>
          <a:p>
            <a:pPr marL="285750" indent="-176400">
              <a:spcBef>
                <a:spcPts val="984"/>
              </a:spcBef>
              <a:buClr>
                <a:schemeClr val="accent6"/>
              </a:buClr>
              <a:buFont typeface="Wingdings" charset="2"/>
              <a:buChar char="§"/>
            </a:pPr>
            <a:r>
              <a:rPr lang="en-US" sz="1200" dirty="0"/>
              <a:t>Alarms and snapshot notifications keep you aware of what’s going on</a:t>
            </a:r>
          </a:p>
          <a:p>
            <a:pPr marL="285750" indent="-176400">
              <a:spcBef>
                <a:spcPts val="984"/>
              </a:spcBef>
              <a:buClr>
                <a:schemeClr val="accent6"/>
              </a:buClr>
              <a:buFont typeface="Wingdings" charset="2"/>
              <a:buChar char="§"/>
            </a:pPr>
            <a:r>
              <a:rPr lang="en-US" sz="1200" dirty="0"/>
              <a:t>An event timeline lets you find and review motion events quickly and easily</a:t>
            </a:r>
          </a:p>
          <a:p>
            <a:pPr marL="285750" indent="-176400">
              <a:spcBef>
                <a:spcPts val="984"/>
              </a:spcBef>
              <a:buClr>
                <a:schemeClr val="accent6"/>
              </a:buClr>
              <a:buFont typeface="Wingdings" charset="2"/>
              <a:buChar char="§"/>
            </a:pPr>
            <a:r>
              <a:rPr lang="en-US" sz="1200" dirty="0"/>
              <a:t>IOS and Android apps for mobile camera access</a:t>
            </a:r>
          </a:p>
          <a:p>
            <a:pPr marL="285750" indent="-176400">
              <a:spcBef>
                <a:spcPts val="984"/>
              </a:spcBef>
              <a:buClr>
                <a:schemeClr val="accent6"/>
              </a:buClr>
              <a:buFont typeface="Wingdings" charset="2"/>
              <a:buChar char="§"/>
            </a:pPr>
            <a:r>
              <a:rPr lang="en-US" sz="1200" dirty="0"/>
              <a:t>Cameras use Power over Ethernet (PoE) for easy installation</a:t>
            </a:r>
          </a:p>
          <a:p>
            <a:pPr marL="285750" indent="-176400">
              <a:spcBef>
                <a:spcPts val="984"/>
              </a:spcBef>
              <a:buClr>
                <a:schemeClr val="accent6"/>
              </a:buClr>
              <a:buFont typeface="Wingdings" charset="2"/>
              <a:buChar char="§"/>
            </a:pPr>
            <a:r>
              <a:rPr lang="en-US" sz="1200" dirty="0"/>
              <a:t>Web-based interface with no need for dedicated client</a:t>
            </a:r>
          </a:p>
          <a:p>
            <a:pPr marL="285750" indent="-176400">
              <a:spcBef>
                <a:spcPts val="984"/>
              </a:spcBef>
              <a:buClr>
                <a:schemeClr val="accent6"/>
              </a:buClr>
              <a:buFont typeface="Wingdings" charset="2"/>
              <a:buChar char="§"/>
            </a:pPr>
            <a:r>
              <a:rPr lang="en-US" sz="1200" dirty="0"/>
              <a:t>Video Management System for Windows (FortiRecorder Central</a:t>
            </a:r>
            <a:r>
              <a:rPr lang="en-US" sz="1200" dirty="0" smtClean="0"/>
              <a:t>)</a:t>
            </a:r>
            <a:endParaRPr lang="en-US" sz="12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3373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3373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3373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3373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3373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xmlns:p14="http://schemas.microsoft.com/office/powerpoint/2010/main">
    <p:wipe dir="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1402703117"/>
              </p:ext>
            </p:extLst>
          </p:nvPr>
        </p:nvGraphicFramePr>
        <p:xfrm>
          <a:off x="252001" y="1830739"/>
          <a:ext cx="8640001" cy="2781600"/>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228299">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FCM-MB13</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FCM-20A</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FCM-OB20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Compact, friendly indoor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Weatherproof &amp; 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Motorized autofocus wide angle zoom lens,</a:t>
                      </a:r>
                      <a:r>
                        <a:rPr lang="en-US" sz="1000" b="0" i="0" baseline="0" dirty="0" smtClean="0">
                          <a:solidFill>
                            <a:schemeClr val="tx1"/>
                          </a:solidFill>
                          <a:latin typeface="+mn-lt"/>
                        </a:rPr>
                        <a:t> </a:t>
                      </a:r>
                      <a:r>
                        <a:rPr lang="en-CA" sz="1000" dirty="0" smtClean="0"/>
                        <a:t>outdoor Camera</a:t>
                      </a:r>
                      <a:endParaRPr lang="en-US" sz="1000" b="0" i="0" dirty="0" smtClean="0">
                        <a:solidFill>
                          <a:schemeClr val="tx1"/>
                        </a:solidFill>
                        <a:latin typeface="+mn-lt"/>
                      </a:endParaRP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1.3 Megapixel Mini Box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1.3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Bullet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Vandal Proof, IP67</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 IP67</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802.3af or 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77642" y="988614"/>
            <a:ext cx="666648" cy="808596"/>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51711" y="1095139"/>
            <a:ext cx="992528" cy="647219"/>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33321" y="1061679"/>
            <a:ext cx="917966" cy="735531"/>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23213" y="1095139"/>
            <a:ext cx="1003743" cy="669162"/>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790516" y="1125070"/>
            <a:ext cx="818446" cy="705669"/>
          </a:xfrm>
          <a:prstGeom prst="rect">
            <a:avLst/>
          </a:prstGeom>
        </p:spPr>
      </p:pic>
    </p:spTree>
    <p:extLst>
      <p:ext uri="{BB962C8B-B14F-4D97-AF65-F5344CB8AC3E}">
        <p14:creationId xmlns:p14="http://schemas.microsoft.com/office/powerpoint/2010/main" val="2320584060"/>
      </p:ext>
    </p:extLst>
  </p:cSld>
  <p:clrMapOvr>
    <a:masterClrMapping/>
  </p:clrMapOvr>
  <p:transition xmlns:p14="http://schemas.microsoft.com/office/powerpoint/2010/main">
    <p:wipe dir="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2"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Network device that automatically </a:t>
            </a:r>
            <a:r>
              <a:rPr lang="en-US" sz="1800" b="1" dirty="0">
                <a:solidFill>
                  <a:schemeClr val="bg1"/>
                </a:solidFill>
                <a:cs typeface="Arial Narrow"/>
              </a:rPr>
              <a:t>bridge network traffic in the event of a system failure or power </a:t>
            </a:r>
            <a:r>
              <a:rPr lang="en-US" sz="1800" b="1" dirty="0" smtClean="0">
                <a:solidFill>
                  <a:schemeClr val="bg1"/>
                </a:solidFill>
                <a:cs typeface="Arial Narrow"/>
              </a:rPr>
              <a:t>outage.</a:t>
            </a:r>
            <a:endParaRPr lang="en-US" sz="1800" b="1" dirty="0">
              <a:solidFill>
                <a:schemeClr val="bg1"/>
              </a:solidFill>
              <a:cs typeface="Arial Narrow"/>
            </a:endParaRPr>
          </a:p>
        </p:txBody>
      </p:sp>
      <p:sp>
        <p:nvSpPr>
          <p:cNvPr id="2" name="Rectangle 1"/>
          <p:cNvSpPr/>
          <p:nvPr/>
        </p:nvSpPr>
        <p:spPr>
          <a:xfrm>
            <a:off x="441933" y="1852417"/>
            <a:ext cx="4320000" cy="2529923"/>
          </a:xfrm>
          <a:prstGeom prst="rect">
            <a:avLst/>
          </a:prstGeom>
        </p:spPr>
        <p:txBody>
          <a:bodyPr wrap="square">
            <a:spAutoFit/>
          </a:bodyPr>
          <a:lstStyle/>
          <a:p>
            <a:pPr marL="285750" indent="-176400">
              <a:spcBef>
                <a:spcPts val="984"/>
              </a:spcBef>
              <a:buClr>
                <a:schemeClr val="accent6"/>
              </a:buClr>
              <a:buFont typeface="Wingdings" charset="2"/>
              <a:buChar char="§"/>
            </a:pPr>
            <a:r>
              <a:rPr lang="en-US" sz="1400" dirty="0"/>
              <a:t>Maximizes network uptime by automatically re-routing traffic in the event of a power outage or any other type of event that would </a:t>
            </a:r>
            <a:r>
              <a:rPr lang="en-US" sz="1400" dirty="0" smtClean="0"/>
              <a:t>degrade </a:t>
            </a:r>
            <a:r>
              <a:rPr lang="en-US" sz="1400" dirty="0"/>
              <a:t>the availability of the network </a:t>
            </a:r>
            <a:r>
              <a:rPr lang="en-US" sz="1400" dirty="0" smtClean="0"/>
              <a:t>segment.</a:t>
            </a:r>
          </a:p>
          <a:p>
            <a:pPr marL="285750" indent="-176400">
              <a:spcBef>
                <a:spcPts val="984"/>
              </a:spcBef>
              <a:buClr>
                <a:schemeClr val="accent6"/>
              </a:buClr>
              <a:buFont typeface="Wingdings" charset="2"/>
              <a:buChar char="§"/>
            </a:pPr>
            <a:r>
              <a:rPr lang="en-US" sz="1400" dirty="0" smtClean="0"/>
              <a:t>Monitor </a:t>
            </a:r>
            <a:r>
              <a:rPr lang="en-US" sz="14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spcBef>
                <a:spcPts val="984"/>
              </a:spcBef>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299"/>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6"/>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5" y="2540010"/>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674114" y="2550004"/>
            <a:ext cx="45554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6278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421583" y="3312943"/>
            <a:ext cx="50545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1" y="2343994"/>
            <a:ext cx="1270185" cy="884474"/>
          </a:xfrm>
          <a:prstGeom prst="rect">
            <a:avLst/>
          </a:prstGeom>
        </p:spPr>
      </p:pic>
      <p:sp>
        <p:nvSpPr>
          <p:cNvPr id="39" name="TextBox 38"/>
          <p:cNvSpPr txBox="1"/>
          <p:nvPr/>
        </p:nvSpPr>
        <p:spPr>
          <a:xfrm>
            <a:off x="7005063" y="2240713"/>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0"/>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0"/>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7"/>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de-DE" sz="900" b="0" i="0" dirty="0" smtClean="0">
                          <a:solidFill>
                            <a:srgbClr val="000000"/>
                          </a:solidFill>
                          <a:latin typeface="+mn-lt"/>
                        </a:rPr>
                        <a:t>35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4"/>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a:t>
            </a:r>
          </a:p>
          <a:p>
            <a:pPr marL="343047" indent="-343047" defTabSz="914417">
              <a:spcBef>
                <a:spcPct val="20000"/>
              </a:spcBef>
              <a:buClr>
                <a:schemeClr val="accent6"/>
              </a:buClr>
              <a:buFont typeface="+mj-ea"/>
              <a:buAutoNum type="circleNumDbPlain"/>
            </a:pPr>
            <a:r>
              <a:rPr lang="en-US" sz="1000" dirty="0"/>
              <a:t>2x Shared Media Pairs</a:t>
            </a:r>
          </a:p>
          <a:p>
            <a:pPr marL="343047" indent="-343047" defTabSz="914417">
              <a:spcBef>
                <a:spcPct val="20000"/>
              </a:spcBef>
              <a:buClr>
                <a:schemeClr val="accent6"/>
              </a:buClr>
              <a:buFont typeface="+mj-ea"/>
              <a:buAutoNum type="circleNumDbPlain"/>
            </a:pPr>
            <a:r>
              <a:rPr lang="en-US" sz="1000" dirty="0"/>
              <a:t>1x DB9 Serial Port</a:t>
            </a:r>
          </a:p>
          <a:p>
            <a:pPr defTabSz="914417">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1"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2814813"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887347"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758756984"/>
      </p:ext>
    </p:extLst>
  </p:cSld>
  <p:clrMapOvr>
    <a:masterClrMapping/>
  </p:clrMapOvr>
  <p:transition xmlns:p14="http://schemas.microsoft.com/office/powerpoint/2010/main" spd="slow">
    <p:wipe/>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1"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35946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35946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xmlns:p14="http://schemas.microsoft.com/office/powerpoint/2010/main">
    <p:wipe dir="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3373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337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23373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35946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35946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3373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3373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xmlns:p14="http://schemas.microsoft.com/office/powerpoint/2010/main">
    <p:wipe dir="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7886" y="2198832"/>
            <a:ext cx="492114" cy="495438"/>
          </a:xfrm>
          <a:prstGeom prst="rect">
            <a:avLst/>
          </a:prstGeom>
        </p:spPr>
      </p:pic>
    </p:spTree>
    <p:extLst>
      <p:ext uri="{BB962C8B-B14F-4D97-AF65-F5344CB8AC3E}">
        <p14:creationId xmlns:p14="http://schemas.microsoft.com/office/powerpoint/2010/main" val="199179856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Passive network taps provide a simple and powerful way to monitor optical networks</a:t>
            </a:r>
          </a:p>
        </p:txBody>
      </p:sp>
      <p:sp>
        <p:nvSpPr>
          <p:cNvPr id="2" name="Rectangle 1"/>
          <p:cNvSpPr/>
          <p:nvPr/>
        </p:nvSpPr>
        <p:spPr>
          <a:xfrm>
            <a:off x="441934" y="1852417"/>
            <a:ext cx="4320000" cy="2478627"/>
          </a:xfrm>
          <a:prstGeom prst="rect">
            <a:avLst/>
          </a:prstGeom>
        </p:spPr>
        <p:txBody>
          <a:bodyPr wrap="square">
            <a:spAutoFit/>
          </a:bodyPr>
          <a:lstStyle/>
          <a:p>
            <a:pPr marL="285750" indent="-176400">
              <a:spcBef>
                <a:spcPts val="984"/>
              </a:spcBef>
              <a:buClr>
                <a:schemeClr val="accent6"/>
              </a:buClr>
              <a:buFont typeface="Wingdings" charset="2"/>
              <a:buChar char="§"/>
            </a:pPr>
            <a:r>
              <a:rPr lang="en-US" sz="1600" dirty="0"/>
              <a:t>Facilitate forensic analysis and reporting on network traffic flows</a:t>
            </a:r>
          </a:p>
          <a:p>
            <a:pPr marL="285750" indent="-176400">
              <a:spcBef>
                <a:spcPts val="984"/>
              </a:spcBef>
              <a:buClr>
                <a:schemeClr val="accent6"/>
              </a:buClr>
              <a:buFont typeface="Wingdings" charset="2"/>
              <a:buChar char="§"/>
            </a:pPr>
            <a:r>
              <a:rPr lang="en-US" sz="1600" dirty="0"/>
              <a:t>Overcome inline network device monitoring system limitations</a:t>
            </a:r>
          </a:p>
          <a:p>
            <a:pPr marL="400050" indent="-176400">
              <a:spcBef>
                <a:spcPts val="400"/>
              </a:spcBef>
              <a:buClr>
                <a:schemeClr val="accent6"/>
              </a:buClr>
              <a:buFont typeface="Wingdings" charset="2"/>
              <a:buChar char="§"/>
            </a:pPr>
            <a:r>
              <a:rPr lang="en-US" sz="1200" dirty="0"/>
              <a:t>Significantly less performance impact on network traffic</a:t>
            </a:r>
          </a:p>
          <a:p>
            <a:pPr marL="400050" indent="-176400">
              <a:spcBef>
                <a:spcPts val="400"/>
              </a:spcBef>
              <a:buClr>
                <a:schemeClr val="accent6"/>
              </a:buClr>
              <a:buFont typeface="Wingdings" charset="2"/>
              <a:buChar char="§"/>
            </a:pPr>
            <a:r>
              <a:rPr lang="en-US" sz="1200" dirty="0"/>
              <a:t>More cost efficient when monitoring high bandwidth aggregated links with 10G interfaces and beyond</a:t>
            </a:r>
          </a:p>
          <a:p>
            <a:pPr marL="285750" indent="-176400">
              <a:spcBef>
                <a:spcPts val="984"/>
              </a:spcBef>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160353"/>
            <a:ext cx="492114" cy="495438"/>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9172" y="2163851"/>
            <a:ext cx="1220308" cy="851223"/>
          </a:xfrm>
          <a:prstGeom prst="rect">
            <a:avLst/>
          </a:prstGeom>
        </p:spPr>
      </p:pic>
      <p:cxnSp>
        <p:nvCxnSpPr>
          <p:cNvPr id="24" name="Straight Connector 23"/>
          <p:cNvCxnSpPr/>
          <p:nvPr/>
        </p:nvCxnSpPr>
        <p:spPr bwMode="auto">
          <a:xfrm>
            <a:off x="6737865" y="2964088"/>
            <a:ext cx="8572" cy="285911"/>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513859" y="2594208"/>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4" y="3996303"/>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2604200"/>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8" y="3239968"/>
            <a:ext cx="777319" cy="13086"/>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657851" y="2319014"/>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50" y="2324451"/>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3000801"/>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019717"/>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3" y="3476728"/>
            <a:ext cx="857874" cy="598516"/>
          </a:xfrm>
          <a:prstGeom prst="rect">
            <a:avLst/>
          </a:prstGeom>
        </p:spPr>
      </p:pic>
      <p:cxnSp>
        <p:nvCxnSpPr>
          <p:cNvPr id="51" name="Straight Connector 50"/>
          <p:cNvCxnSpPr/>
          <p:nvPr/>
        </p:nvCxnSpPr>
        <p:spPr bwMode="auto">
          <a:xfrm flipH="1" flipV="1">
            <a:off x="6351931" y="3245809"/>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3232504"/>
            <a:ext cx="11671" cy="34598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11095" y="2346176"/>
            <a:ext cx="335834" cy="535340"/>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2330865"/>
            <a:ext cx="438912" cy="575241"/>
          </a:xfrm>
          <a:prstGeom prst="rect">
            <a:avLst/>
          </a:prstGeom>
        </p:spPr>
      </p:pic>
    </p:spTree>
    <p:extLst>
      <p:ext uri="{BB962C8B-B14F-4D97-AF65-F5344CB8AC3E}">
        <p14:creationId xmlns:p14="http://schemas.microsoft.com/office/powerpoint/2010/main" val="302384937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781907" y="965660"/>
            <a:ext cx="4954386" cy="1016000"/>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058330"/>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1799849"/>
            <a:ext cx="1017478" cy="1270001"/>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1778683"/>
            <a:ext cx="1163782" cy="1280584"/>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5" y="1715183"/>
            <a:ext cx="1107255" cy="1439335"/>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3254194930"/>
              </p:ext>
            </p:extLst>
          </p:nvPr>
        </p:nvGraphicFramePr>
        <p:xfrm>
          <a:off x="381000" y="3150282"/>
          <a:ext cx="8367888" cy="143256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278130">
                <a:tc>
                  <a:txBody>
                    <a:bodyPr/>
                    <a:lstStyle/>
                    <a:p>
                      <a:endParaRPr lang="en-US" sz="1000" dirty="0"/>
                    </a:p>
                  </a:txBody>
                  <a:tcPr marT="34290" marB="34290" anchor="ctr">
                    <a:solidFill>
                      <a:srgbClr val="3C3C3C"/>
                    </a:solidFill>
                  </a:tcPr>
                </a:tc>
                <a:tc gridSpan="2">
                  <a:txBody>
                    <a:bodyPr/>
                    <a:lstStyle/>
                    <a:p>
                      <a:pPr algn="ctr"/>
                      <a:r>
                        <a:rPr lang="en-CA" sz="1000" b="1" dirty="0" smtClean="0"/>
                        <a:t>1G/10G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000" b="1" dirty="0" smtClean="0"/>
                        <a:t>40G Module</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c gridSpan="2">
                  <a:txBody>
                    <a:bodyPr/>
                    <a:lstStyle/>
                    <a:p>
                      <a:pPr algn="ctr"/>
                      <a:r>
                        <a:rPr lang="en-CA" sz="1000" b="1" dirty="0" smtClean="0"/>
                        <a:t>100G Module </a:t>
                      </a:r>
                      <a:endParaRPr lang="en-US" sz="1000" b="1" dirty="0" smtClean="0">
                        <a:solidFill>
                          <a:srgbClr val="404040"/>
                        </a:solidFill>
                        <a:latin typeface="Helvetica 55 Roman"/>
                        <a:cs typeface="Helvetica 55 Roman"/>
                      </a:endParaRPr>
                    </a:p>
                  </a:txBody>
                  <a:tcPr marT="34290" marB="34290" anchor="ctr">
                    <a:solidFill>
                      <a:srgbClr val="3C3C3C"/>
                    </a:solidFill>
                  </a:tcPr>
                </a:tc>
                <a:tc hMerge="1">
                  <a:txBody>
                    <a:bodyPr/>
                    <a:lstStyle/>
                    <a:p>
                      <a:pPr algn="ctr"/>
                      <a:endParaRPr lang="en-US" sz="1050" dirty="0"/>
                    </a:p>
                  </a:txBody>
                  <a:tcPr anchor="ctr"/>
                </a:tc>
              </a:tr>
              <a:tr h="320040">
                <a:tc>
                  <a:txBody>
                    <a:bodyPr/>
                    <a:lstStyle/>
                    <a:p>
                      <a:endParaRPr lang="en-US" sz="900" b="1" dirty="0">
                        <a:solidFill>
                          <a:srgbClr val="F2F2F2"/>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Multi-mode fiber</a:t>
                      </a:r>
                    </a:p>
                  </a:txBody>
                  <a:tcPr marT="34290" marB="34290" anchor="ctr">
                    <a:solidFill>
                      <a:schemeClr val="accent4"/>
                    </a:solidFill>
                  </a:tcPr>
                </a:tc>
                <a:tc>
                  <a:txBody>
                    <a:bodyPr/>
                    <a:lstStyle/>
                    <a:p>
                      <a:pPr algn="ctr"/>
                      <a:r>
                        <a:rPr lang="en-US" sz="900" b="1" dirty="0" smtClean="0">
                          <a:solidFill>
                            <a:schemeClr val="bg1"/>
                          </a:solidFill>
                        </a:rPr>
                        <a:t>single-mode fiber</a:t>
                      </a:r>
                      <a:endParaRPr lang="en-US" sz="900" b="1" dirty="0">
                        <a:solidFill>
                          <a:schemeClr val="bg1"/>
                        </a:solidFill>
                      </a:endParaRPr>
                    </a:p>
                  </a:txBody>
                  <a:tcPr marT="34290" marB="34290" anchor="ctr">
                    <a:solidFill>
                      <a:schemeClr val="accent4"/>
                    </a:solidFill>
                  </a:tcPr>
                </a:tc>
              </a:tr>
              <a:tr h="278130">
                <a:tc>
                  <a:txBody>
                    <a:bodyPr/>
                    <a:lstStyle/>
                    <a:p>
                      <a:r>
                        <a:rPr lang="en-US" sz="1000" b="1" dirty="0" smtClean="0">
                          <a:solidFill>
                            <a:srgbClr val="F2F2F2"/>
                          </a:solidFill>
                        </a:rPr>
                        <a:t>50/50 Split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FTP-45S</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FTP-105M</a:t>
                      </a:r>
                      <a:endParaRPr lang="en-US" sz="1000" b="0" dirty="0">
                        <a:solidFill>
                          <a:schemeClr val="tx1"/>
                        </a:solidFill>
                      </a:endParaRPr>
                    </a:p>
                  </a:txBody>
                  <a:tcPr marT="34290" marB="34290" anchor="ctr">
                    <a:solidFill>
                      <a:schemeClr val="accent4">
                        <a:lumMod val="40000"/>
                        <a:lumOff val="60000"/>
                      </a:schemeClr>
                    </a:solidFill>
                  </a:tcPr>
                </a:tc>
                <a:tc>
                  <a:txBody>
                    <a:bodyPr/>
                    <a:lstStyle/>
                    <a:p>
                      <a:pPr algn="ctr"/>
                      <a:r>
                        <a:rPr lang="en-US" sz="1000" b="0" dirty="0" smtClean="0">
                          <a:solidFill>
                            <a:schemeClr val="tx1"/>
                          </a:solidFill>
                        </a:rPr>
                        <a:t>FTP-105S</a:t>
                      </a:r>
                      <a:endParaRPr lang="en-US" sz="1000" b="0" dirty="0">
                        <a:solidFill>
                          <a:schemeClr val="tx1"/>
                        </a:solidFill>
                      </a:endParaRPr>
                    </a:p>
                  </a:txBody>
                  <a:tcPr marT="34290" marB="34290" anchor="ctr">
                    <a:solidFill>
                      <a:schemeClr val="accent4">
                        <a:lumMod val="40000"/>
                        <a:lumOff val="60000"/>
                      </a:schemeClr>
                    </a:solidFill>
                  </a:tcPr>
                </a:tc>
              </a:tr>
              <a:tr h="278130">
                <a:tc>
                  <a:txBody>
                    <a:bodyPr/>
                    <a:lstStyle/>
                    <a:p>
                      <a:r>
                        <a:rPr lang="en-US" sz="1000" b="1" dirty="0" smtClean="0">
                          <a:solidFill>
                            <a:srgbClr val="F2F2F2"/>
                          </a:solidFill>
                        </a:rPr>
                        <a:t>70/30</a:t>
                      </a:r>
                      <a:r>
                        <a:rPr lang="en-US" sz="1000" b="1" baseline="0" dirty="0" smtClean="0">
                          <a:solidFill>
                            <a:srgbClr val="F2F2F2"/>
                          </a:solidFill>
                        </a:rPr>
                        <a:t> Spilt</a:t>
                      </a:r>
                      <a:endParaRPr lang="en-US" sz="1000" b="1" dirty="0">
                        <a:solidFill>
                          <a:srgbClr val="F2F2F2"/>
                        </a:solidFill>
                      </a:endParaRPr>
                    </a:p>
                  </a:txBody>
                  <a:tcPr marT="34290" marB="34290" anchor="ctr">
                    <a:solidFill>
                      <a:schemeClr val="accent4"/>
                    </a:solidFill>
                  </a:tcPr>
                </a:tc>
                <a:tc>
                  <a:txBody>
                    <a:bodyPr/>
                    <a:lstStyle/>
                    <a:p>
                      <a:pPr algn="ctr"/>
                      <a:r>
                        <a:rPr lang="en-US" sz="1000" b="0" dirty="0" smtClean="0">
                          <a:solidFill>
                            <a:schemeClr val="tx1"/>
                          </a:solidFill>
                        </a:rPr>
                        <a:t>FTP-17M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FTP-47S</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FTP-107M</a:t>
                      </a:r>
                      <a:endParaRPr lang="en-US" sz="1000" b="0" dirty="0">
                        <a:solidFill>
                          <a:schemeClr val="tx1"/>
                        </a:solidFill>
                      </a:endParaRPr>
                    </a:p>
                  </a:txBody>
                  <a:tcPr marT="34290" marB="34290" anchor="ctr">
                    <a:solidFill>
                      <a:schemeClr val="accent4">
                        <a:lumMod val="20000"/>
                        <a:lumOff val="80000"/>
                      </a:schemeClr>
                    </a:solidFill>
                  </a:tcPr>
                </a:tc>
                <a:tc>
                  <a:txBody>
                    <a:bodyPr/>
                    <a:lstStyle/>
                    <a:p>
                      <a:pPr algn="ctr"/>
                      <a:r>
                        <a:rPr lang="en-US" sz="1000" b="0" dirty="0" smtClean="0">
                          <a:solidFill>
                            <a:schemeClr val="tx1"/>
                          </a:solidFill>
                        </a:rPr>
                        <a:t>FTP-107S</a:t>
                      </a:r>
                      <a:endParaRPr lang="en-US" sz="1000" b="0" dirty="0">
                        <a:solidFill>
                          <a:schemeClr val="tx1"/>
                        </a:solidFill>
                      </a:endParaRPr>
                    </a:p>
                  </a:txBody>
                  <a:tcPr marT="34290" marB="34290" anchor="ctr">
                    <a:solidFill>
                      <a:schemeClr val="accent4">
                        <a:lumMod val="20000"/>
                        <a:lumOff val="80000"/>
                      </a:schemeClr>
                    </a:solidFill>
                  </a:tcPr>
                </a:tc>
              </a:tr>
              <a:tr h="278130">
                <a:tc>
                  <a:txBody>
                    <a:bodyPr/>
                    <a:lstStyle/>
                    <a:p>
                      <a:r>
                        <a:rPr lang="en-US" sz="1000" b="1" dirty="0" smtClean="0">
                          <a:solidFill>
                            <a:srgbClr val="F2F2F2"/>
                          </a:solidFill>
                        </a:rPr>
                        <a:t>FortiCare</a:t>
                      </a:r>
                      <a:endParaRPr lang="en-US" sz="1000" b="1" dirty="0">
                        <a:solidFill>
                          <a:srgbClr val="F2F2F2"/>
                        </a:solidFill>
                      </a:endParaRPr>
                    </a:p>
                  </a:txBody>
                  <a:tcPr marT="34290" marB="34290" anchor="ctr">
                    <a:solidFill>
                      <a:schemeClr val="accent4"/>
                    </a:solidFill>
                  </a:tcPr>
                </a:tc>
                <a:tc gridSpan="6">
                  <a:txBody>
                    <a:bodyPr/>
                    <a:lstStyle/>
                    <a:p>
                      <a:pPr algn="ctr"/>
                      <a:r>
                        <a:rPr lang="en-US" sz="1000" b="0" dirty="0" smtClean="0">
                          <a:solidFill>
                            <a:schemeClr val="tx1"/>
                          </a:solidFill>
                        </a:rPr>
                        <a:t>8x5 Annual Contract</a:t>
                      </a:r>
                      <a:endParaRPr lang="en-US" sz="1000" b="0" dirty="0">
                        <a:solidFill>
                          <a:schemeClr val="tx1"/>
                        </a:solidFill>
                      </a:endParaRPr>
                    </a:p>
                  </a:txBody>
                  <a:tcPr marT="34290" marB="34290"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5" y="2284562"/>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3649423982"/>
      </p:ext>
    </p:extLst>
  </p:cSld>
  <p:clrMapOvr>
    <a:masterClrMapping/>
  </p:clrMapOvr>
  <p:transition xmlns:p14="http://schemas.microsoft.com/office/powerpoint/2010/main">
    <p:wipe dir="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Network performance </a:t>
            </a:r>
            <a:r>
              <a:rPr lang="en-US" sz="1800" b="1" dirty="0" smtClean="0">
                <a:solidFill>
                  <a:schemeClr val="bg1"/>
                </a:solidFill>
                <a:cs typeface="Arial Narrow"/>
              </a:rPr>
              <a:t>tester that aids in infrastructure optimization and configuration validation</a:t>
            </a:r>
            <a:endParaRPr lang="en-US" sz="1800" b="1" dirty="0">
              <a:solidFill>
                <a:schemeClr val="bg1"/>
              </a:solidFill>
              <a:cs typeface="Arial Narrow"/>
            </a:endParaRPr>
          </a:p>
        </p:txBody>
      </p:sp>
      <p:sp>
        <p:nvSpPr>
          <p:cNvPr id="20" name="Content Placeholder 9"/>
          <p:cNvSpPr txBox="1">
            <a:spLocks/>
          </p:cNvSpPr>
          <p:nvPr/>
        </p:nvSpPr>
        <p:spPr>
          <a:xfrm>
            <a:off x="651600" y="1800000"/>
            <a:ext cx="4320000" cy="3134528"/>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smtClean="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smtClean="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xmlns:p14="http://schemas.microsoft.com/office/powerpoint/2010/main" spd="slow">
    <p:wipe/>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8"/>
            <a:ext cx="4490720" cy="253916"/>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3568128928"/>
      </p:ext>
    </p:extLst>
  </p:cSld>
  <p:clrMapOvr>
    <a:masterClrMapping/>
  </p:clrMapOvr>
  <p:transition xmlns:p14="http://schemas.microsoft.com/office/powerpoint/2010/main" spd="slow">
    <p:wipe/>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54400819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1"/>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Also as FortiGate-VMX for </a:t>
            </a:r>
            <a:r>
              <a:rPr lang="en-US" sz="800" dirty="0" err="1" smtClean="0">
                <a:solidFill>
                  <a:srgbClr val="404040"/>
                </a:solidFill>
                <a:latin typeface="Helvetica 55 Roman"/>
                <a:cs typeface="Helvetica 55 Roman"/>
              </a:rPr>
              <a:t>VMWare</a:t>
            </a:r>
            <a:r>
              <a:rPr lang="en-US" sz="800" dirty="0" smtClean="0">
                <a:solidFill>
                  <a:srgbClr val="404040"/>
                </a:solidFill>
                <a:latin typeface="Helvetica 55 Roman"/>
                <a:cs typeface="Helvetica 55 Roman"/>
              </a:rPr>
              <a:t> NSX</a:t>
            </a:r>
            <a:br>
              <a:rPr lang="en-US" sz="800" dirty="0" smtClean="0">
                <a:solidFill>
                  <a:srgbClr val="404040"/>
                </a:solidFill>
                <a:latin typeface="Helvetica 55 Roman"/>
                <a:cs typeface="Helvetica 55 Roman"/>
              </a:rPr>
            </a:br>
            <a:r>
              <a:rPr lang="en-US" sz="8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1902624120"/>
              </p:ext>
            </p:extLst>
          </p:nvPr>
        </p:nvGraphicFramePr>
        <p:xfrm>
          <a:off x="219579" y="1080000"/>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FortiWeb-VM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ea typeface="Zapf Dingbats"/>
                          <a:cs typeface="Zapf Dingbats"/>
                          <a:sym typeface="Zapf Dingbats"/>
                        </a:rPr>
                        <a:t>5.1,</a:t>
                      </a:r>
                      <a:r>
                        <a:rPr lang="en-US" sz="900" b="0" i="0" baseline="0" dirty="0" smtClean="0">
                          <a:solidFill>
                            <a:schemeClr val="tx1">
                              <a:lumMod val="65000"/>
                              <a:lumOff val="35000"/>
                            </a:schemeClr>
                          </a:solidFill>
                          <a:latin typeface="+mn-lt"/>
                          <a:ea typeface="Zapf Dingbats"/>
                          <a:cs typeface="Zapf Dingbats"/>
                          <a:sym typeface="Zapf Dingbats"/>
                        </a:rPr>
                        <a:t> 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a:solidFill>
                          <a:schemeClr val="tx1">
                            <a:lumMod val="50000"/>
                            <a:lumOff val="50000"/>
                          </a:schemeClr>
                        </a:solidFil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8"/>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
        <p:nvSpPr>
          <p:cNvPr id="10" name="TextBox 9"/>
          <p:cNvSpPr txBox="1"/>
          <p:nvPr/>
        </p:nvSpPr>
        <p:spPr>
          <a:xfrm>
            <a:off x="6622716" y="2430083"/>
            <a:ext cx="494632" cy="261610"/>
          </a:xfrm>
          <a:prstGeom prst="rect">
            <a:avLst/>
          </a:prstGeom>
          <a:noFill/>
        </p:spPr>
        <p:txBody>
          <a:bodyPr wrap="square" rtlCol="0">
            <a:spAutoFit/>
          </a:bodyPr>
          <a:lstStyle/>
          <a:p>
            <a:r>
              <a:rPr lang="en-US" sz="105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7668749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6" name="Group 5"/>
          <p:cNvGrpSpPr/>
          <p:nvPr/>
        </p:nvGrpSpPr>
        <p:grpSpPr>
          <a:xfrm>
            <a:off x="1184013" y="1229307"/>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14x GE RJ45 Switch </a:t>
            </a:r>
            <a:r>
              <a:rPr lang="en-US" sz="1000" dirty="0" smtClean="0"/>
              <a:t>Ports</a:t>
            </a: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21" name="Oval 20"/>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300044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92948850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78554379"/>
              </p:ext>
            </p:extLst>
          </p:nvPr>
        </p:nvGraphicFramePr>
        <p:xfrm>
          <a:off x="252002" y="1080000"/>
          <a:ext cx="8640006" cy="3352772"/>
        </p:xfrm>
        <a:graphic>
          <a:graphicData uri="http://schemas.openxmlformats.org/drawingml/2006/table">
            <a:tbl>
              <a:tblPr firstRow="1" bandRow="1">
                <a:effectLst/>
                <a:tableStyleId>{E8034E78-7F5D-4C2E-B375-FC64B27BC917}</a:tableStyleId>
              </a:tblPr>
              <a:tblGrid>
                <a:gridCol w="1837788"/>
                <a:gridCol w="755802"/>
                <a:gridCol w="755802"/>
                <a:gridCol w="755802"/>
                <a:gridCol w="755802"/>
                <a:gridCol w="755802"/>
                <a:gridCol w="755802"/>
                <a:gridCol w="755802"/>
                <a:gridCol w="755802"/>
                <a:gridCol w="755802"/>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9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43094"/>
            <a:ext cx="3124200" cy="338554"/>
          </a:xfrm>
          <a:prstGeom prst="rect">
            <a:avLst/>
          </a:prstGeom>
          <a:noFill/>
        </p:spPr>
        <p:txBody>
          <a:bodyPr wrap="square" rtlCol="0">
            <a:spAutoFit/>
          </a:bodyPr>
          <a:lstStyle/>
          <a:p>
            <a:pPr algn="r"/>
            <a:r>
              <a:rPr lang="en-US" sz="800" dirty="0" smtClean="0">
                <a:solidFill>
                  <a:srgbClr val="404040"/>
                </a:solidFill>
                <a:latin typeface="Helvetica 55 Roman"/>
                <a:cs typeface="Helvetica 55 Roman"/>
              </a:rPr>
              <a:t>* Free Subscription Service(s)</a:t>
            </a:r>
          </a:p>
          <a:p>
            <a:pPr algn="r"/>
            <a:r>
              <a:rPr lang="en-US" sz="8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xmlns:p14="http://schemas.microsoft.com/office/powerpoint/2010/main" spd="slow">
    <p:wipe/>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p>
          <a:p>
            <a:endParaRPr lang="en-US" sz="1000" dirty="0"/>
          </a:p>
          <a:p>
            <a:pPr marL="0" indent="0">
              <a:buNone/>
            </a:pPr>
            <a:r>
              <a:rPr lang="en-US" sz="1000" b="1" dirty="0" smtClean="0"/>
              <a:t>May2015</a:t>
            </a:r>
            <a:r>
              <a:rPr lang="en-US" sz="1000" b="1" dirty="0"/>
              <a:t>	</a:t>
            </a:r>
          </a:p>
          <a:p>
            <a:r>
              <a:rPr lang="en-US" sz="1000" dirty="0"/>
              <a:t>Update </a:t>
            </a:r>
            <a:r>
              <a:rPr lang="en-US" sz="1000" dirty="0" smtClean="0"/>
              <a:t>FAZ specs</a:t>
            </a:r>
            <a:endParaRPr lang="en-US" sz="1000" dirty="0"/>
          </a:p>
          <a:p>
            <a:r>
              <a:rPr lang="en-US" sz="1000" dirty="0" smtClean="0"/>
              <a:t>Update to VM Matrix</a:t>
            </a:r>
          </a:p>
          <a:p>
            <a:r>
              <a:rPr lang="en-US" sz="1000" dirty="0" smtClean="0"/>
              <a:t>Add FortiWAN and remove FortiDNS</a:t>
            </a:r>
          </a:p>
          <a:p>
            <a:r>
              <a:rPr lang="en-US" sz="1000" dirty="0" smtClean="0"/>
              <a:t>Add new products – FSW and FG, FortiTester,</a:t>
            </a:r>
          </a:p>
          <a:p>
            <a:endParaRPr lang="en-US" sz="1000" dirty="0"/>
          </a:p>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p>
          <a:p>
            <a:endParaRPr lang="en-US" sz="1000" dirty="0"/>
          </a:p>
          <a:p>
            <a:pPr marL="0" indent="0">
              <a:buNone/>
            </a:pPr>
            <a:r>
              <a:rPr lang="en-US" sz="1000" b="1" dirty="0" smtClean="0"/>
              <a:t>Aug2015</a:t>
            </a:r>
            <a:r>
              <a:rPr lang="en-US" sz="1000" b="1" dirty="0"/>
              <a:t>	</a:t>
            </a:r>
          </a:p>
          <a:p>
            <a:r>
              <a:rPr lang="en-US" sz="1000" dirty="0"/>
              <a:t>Update to VM Matrix</a:t>
            </a:r>
          </a:p>
          <a:p>
            <a:r>
              <a:rPr lang="en-US" sz="1000" dirty="0"/>
              <a:t>Update to </a:t>
            </a:r>
            <a:r>
              <a:rPr lang="en-US" sz="1000" dirty="0" smtClean="0"/>
              <a:t>FortiGuard Matrix</a:t>
            </a:r>
          </a:p>
          <a:p>
            <a:endParaRPr lang="en-US" sz="1000" dirty="0"/>
          </a:p>
          <a:p>
            <a:pPr marL="0" indent="0">
              <a:buNone/>
            </a:pPr>
            <a:r>
              <a:rPr lang="en-US" sz="1000" b="1" dirty="0" smtClean="0"/>
              <a:t>Sep2015</a:t>
            </a:r>
            <a:r>
              <a:rPr lang="en-US" sz="1000" b="1" dirty="0"/>
              <a:t>	</a:t>
            </a:r>
          </a:p>
          <a:p>
            <a:r>
              <a:rPr lang="en-US" sz="1000" dirty="0" smtClean="0"/>
              <a:t>Add </a:t>
            </a:r>
            <a:r>
              <a:rPr lang="en-US" sz="1000" dirty="0" err="1" smtClean="0"/>
              <a:t>FortiMonitor</a:t>
            </a:r>
            <a:r>
              <a:rPr lang="en-US" sz="1000" dirty="0" smtClean="0"/>
              <a:t>, FortiAP S-series</a:t>
            </a:r>
            <a:endParaRPr lang="en-US" sz="1000" dirty="0"/>
          </a:p>
          <a:p>
            <a:r>
              <a:rPr lang="en-US" sz="1000" dirty="0"/>
              <a:t>Update to </a:t>
            </a:r>
            <a:r>
              <a:rPr lang="en-US" sz="1000" dirty="0" smtClean="0"/>
              <a:t>VM Matrix</a:t>
            </a:r>
          </a:p>
          <a:p>
            <a:pPr marL="0" indent="0">
              <a:buNone/>
            </a:pPr>
            <a:r>
              <a:rPr lang="en-US" sz="1000" b="1" dirty="0" smtClean="0"/>
              <a:t>Oct2015</a:t>
            </a:r>
            <a:r>
              <a:rPr lang="en-US" sz="1000" b="1" dirty="0"/>
              <a:t>	</a:t>
            </a:r>
          </a:p>
          <a:p>
            <a:r>
              <a:rPr lang="en-US" sz="1000" dirty="0" smtClean="0"/>
              <a:t>New 16:9 Format and hardware feature icons</a:t>
            </a:r>
          </a:p>
          <a:p>
            <a:r>
              <a:rPr lang="en-US" sz="1000" dirty="0" smtClean="0"/>
              <a:t>Add new products and </a:t>
            </a:r>
            <a:r>
              <a:rPr lang="en-US" sz="1000" dirty="0" err="1" smtClean="0"/>
              <a:t>FortiMoM</a:t>
            </a:r>
            <a:endParaRPr lang="en-US" sz="1000" dirty="0" smtClean="0"/>
          </a:p>
          <a:p>
            <a:r>
              <a:rPr lang="en-US" sz="1000" dirty="0" smtClean="0"/>
              <a:t>Update 3810D UDP throughput</a:t>
            </a:r>
          </a:p>
          <a:p>
            <a:endParaRPr lang="en-US" sz="1000" dirty="0"/>
          </a:p>
          <a:p>
            <a:pPr marL="0" indent="0">
              <a:buNone/>
            </a:pPr>
            <a:r>
              <a:rPr lang="en-US" sz="1000" b="1" dirty="0"/>
              <a:t>Oct2015	</a:t>
            </a:r>
          </a:p>
          <a:p>
            <a:r>
              <a:rPr lang="en-US" sz="1000" dirty="0" smtClean="0"/>
              <a:t>Update FAZ specs</a:t>
            </a:r>
          </a:p>
          <a:p>
            <a:endParaRPr lang="en-US" sz="1000" dirty="0"/>
          </a:p>
          <a:p>
            <a:pPr marL="0" indent="0">
              <a:buNone/>
            </a:pPr>
            <a:r>
              <a:rPr lang="en-US" sz="1000" b="1" dirty="0" smtClean="0"/>
              <a:t>Nov2015</a:t>
            </a:r>
            <a:r>
              <a:rPr lang="en-US" sz="1000" b="1" dirty="0"/>
              <a:t>	</a:t>
            </a:r>
          </a:p>
          <a:p>
            <a:r>
              <a:rPr lang="en-US" sz="1000" dirty="0"/>
              <a:t>Update </a:t>
            </a:r>
            <a:r>
              <a:rPr lang="en-US" sz="1000" dirty="0" smtClean="0"/>
              <a:t>FWB specs</a:t>
            </a:r>
          </a:p>
          <a:p>
            <a:pPr marL="0" indent="0">
              <a:buNone/>
            </a:pPr>
            <a:endParaRPr lang="en-US" sz="1000" b="1" dirty="0" smtClean="0"/>
          </a:p>
          <a:p>
            <a:pPr marL="0" indent="0">
              <a:buNone/>
            </a:pPr>
            <a:r>
              <a:rPr lang="en-US" sz="1000" b="1" dirty="0" smtClean="0"/>
              <a:t>Dec2015</a:t>
            </a:r>
            <a:r>
              <a:rPr lang="en-US" sz="1000" b="1" dirty="0"/>
              <a:t>	</a:t>
            </a:r>
          </a:p>
          <a:p>
            <a:r>
              <a:rPr lang="en-US" sz="1000" dirty="0"/>
              <a:t>Update </a:t>
            </a:r>
            <a:r>
              <a:rPr lang="en-US" sz="1000" dirty="0" smtClean="0"/>
              <a:t>VM table </a:t>
            </a:r>
            <a:endParaRPr lang="en-US" sz="1000" dirty="0"/>
          </a:p>
          <a:p>
            <a:endParaRPr lang="en-US" sz="1000" dirty="0"/>
          </a:p>
          <a:p>
            <a:endParaRPr lang="en-US" sz="1000" dirty="0" smtClean="0"/>
          </a:p>
          <a:p>
            <a:pPr marL="0" indent="0">
              <a:buNone/>
            </a:pPr>
            <a:endParaRPr lang="en-US" sz="1000" dirty="0" smtClean="0"/>
          </a:p>
          <a:p>
            <a:endParaRPr lang="en-US" sz="1000" dirty="0"/>
          </a:p>
          <a:p>
            <a:endParaRPr lang="en-US" sz="1000" dirty="0"/>
          </a:p>
          <a:p>
            <a:endParaRPr lang="en-US" sz="1000" dirty="0" smtClean="0"/>
          </a:p>
          <a:p>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69857669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smtClean="0"/>
              <a:t>10x </a:t>
            </a:r>
            <a:r>
              <a:rPr lang="en-US" sz="1000" dirty="0"/>
              <a:t>GE RJ45 Switch Ports </a:t>
            </a:r>
            <a:endParaRPr lang="en-US" sz="1000" dirty="0" smtClean="0"/>
          </a:p>
          <a:p>
            <a:pPr marL="343047" indent="-343047" defTabSz="914417">
              <a:spcBef>
                <a:spcPct val="20000"/>
              </a:spcBef>
              <a:buClr>
                <a:schemeClr val="accent6"/>
              </a:buClr>
              <a:buFont typeface="+mj-ea"/>
              <a:buAutoNum type="circleNumDbPlain"/>
            </a:pPr>
            <a:r>
              <a:rPr lang="en-US" sz="1000" dirty="0" smtClean="0"/>
              <a:t>4x </a:t>
            </a:r>
            <a:r>
              <a:rPr lang="en-US" sz="1000" dirty="0"/>
              <a:t>GE RJ45 </a:t>
            </a:r>
            <a:r>
              <a:rPr lang="en-US" sz="1000" dirty="0" smtClean="0"/>
              <a:t>PoE Ports</a:t>
            </a:r>
            <a:r>
              <a:rPr lang="en-US" sz="1000" dirty="0"/>
              <a:t/>
            </a:r>
            <a:br>
              <a:rPr lang="en-US" sz="1000" dirty="0"/>
            </a:br>
            <a:endParaRPr lang="en-US" sz="1000"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19430521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44013" y="959947"/>
            <a:ext cx="2700000" cy="2004406"/>
            <a:chOff x="1400217" y="910244"/>
            <a:chExt cx="2700000" cy="2004406"/>
          </a:xfrm>
        </p:grpSpPr>
        <p:pic>
          <p:nvPicPr>
            <p:cNvPr id="19458" name="Picture 52"/>
            <p:cNvPicPr>
              <a:picLocks noChangeAspect="1" noChangeArrowheads="1"/>
            </p:cNvPicPr>
            <p:nvPr/>
          </p:nvPicPr>
          <p:blipFill>
            <a:blip r:embed="rId2"/>
            <a:srcRect/>
            <a:stretch>
              <a:fillRect/>
            </a:stretch>
          </p:blipFill>
          <p:spPr bwMode="auto">
            <a:xfrm>
              <a:off x="1400217" y="910244"/>
              <a:ext cx="2700000" cy="988171"/>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400217" y="1869014"/>
              <a:ext cx="2700000" cy="1045636"/>
            </a:xfrm>
            <a:prstGeom prst="rect">
              <a:avLst/>
            </a:prstGeom>
            <a:noFill/>
            <a:ln w="9525">
              <a:noFill/>
              <a:miter lim="800000"/>
              <a:headEnd/>
              <a:tailEnd/>
            </a:ln>
          </p:spPr>
        </p:pic>
      </p:grpSp>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0898316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1900/700/120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a:t>
                      </a:r>
                      <a:endParaRPr lang="en-US" sz="900" b="0" i="0" dirty="0">
                        <a:solidFill>
                          <a:srgbClr val="000000"/>
                        </a:solidFill>
                        <a:latin typeface="+mn-lt"/>
                      </a:endParaRPr>
                    </a:p>
                  </a:txBody>
                  <a:tcPr marL="61703" marR="61703" marT="26030" marB="26030" anchor="ctr" horzOverflow="overflow"/>
                </a:tc>
              </a:tr>
            </a:tbl>
          </a:graphicData>
        </a:graphic>
      </p:graphicFrame>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a:t>
            </a:r>
            <a:r>
              <a:rPr lang="en-US" sz="1000" dirty="0" smtClean="0"/>
              <a:t>GE RJ45 WAN Ports</a:t>
            </a:r>
            <a:endParaRPr lang="en-US" sz="1000" dirty="0"/>
          </a:p>
          <a:p>
            <a:pPr marL="343047" indent="-343047" defTabSz="914417">
              <a:spcBef>
                <a:spcPct val="20000"/>
              </a:spcBef>
              <a:buClr>
                <a:schemeClr val="accent6"/>
              </a:buClr>
              <a:buFont typeface="+mj-ea"/>
              <a:buAutoNum type="circleNumDbPlain"/>
            </a:pPr>
            <a:r>
              <a:rPr lang="en-US" sz="1000" dirty="0"/>
              <a:t>1x FE </a:t>
            </a:r>
            <a:r>
              <a:rPr lang="en-US" sz="1000" dirty="0" smtClean="0"/>
              <a:t>RJ45 DMZ </a:t>
            </a:r>
            <a:r>
              <a:rPr lang="en-US" sz="1000" dirty="0"/>
              <a:t>Interface Port</a:t>
            </a:r>
          </a:p>
          <a:p>
            <a:pPr marL="343047" indent="-343047" defTabSz="914417">
              <a:spcBef>
                <a:spcPct val="20000"/>
              </a:spcBef>
              <a:buClr>
                <a:schemeClr val="accent6"/>
              </a:buClr>
              <a:buFont typeface="+mj-ea"/>
              <a:buAutoNum type="circleNumDbPlain"/>
            </a:pPr>
            <a:r>
              <a:rPr lang="en-US" sz="1000" dirty="0"/>
              <a:t>6x FE </a:t>
            </a:r>
            <a:r>
              <a:rPr lang="en-US" sz="1000" dirty="0" smtClean="0"/>
              <a:t>RJ45 Switch Ports</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4" name="Picture 13" descr="FortiASIC-C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833" y="2296027"/>
            <a:ext cx="371646" cy="547200"/>
          </a:xfrm>
          <a:prstGeom prst="rect">
            <a:avLst/>
          </a:prstGeom>
        </p:spPr>
      </p:pic>
    </p:spTree>
    <p:extLst>
      <p:ext uri="{BB962C8B-B14F-4D97-AF65-F5344CB8AC3E}">
        <p14:creationId xmlns:p14="http://schemas.microsoft.com/office/powerpoint/2010/main" val="644769891"/>
      </p:ext>
    </p:extLst>
  </p:cSld>
  <p:clrMapOvr>
    <a:masterClrMapping/>
  </p:clrMapOvr>
  <p:transition xmlns:p14="http://schemas.microsoft.com/office/powerpoint/2010/mai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36261" y="959879"/>
            <a:ext cx="2715504" cy="2004541"/>
            <a:chOff x="1142697" y="910244"/>
            <a:chExt cx="2715504" cy="2004541"/>
          </a:xfrm>
        </p:grpSpPr>
        <p:pic>
          <p:nvPicPr>
            <p:cNvPr id="12" name="Picture 51"/>
            <p:cNvPicPr>
              <a:picLocks noChangeAspect="1" noChangeArrowheads="1"/>
            </p:cNvPicPr>
            <p:nvPr/>
          </p:nvPicPr>
          <p:blipFill>
            <a:blip r:embed="rId2"/>
            <a:srcRect/>
            <a:stretch>
              <a:fillRect/>
            </a:stretch>
          </p:blipFill>
          <p:spPr bwMode="auto">
            <a:xfrm>
              <a:off x="1142697" y="1696850"/>
              <a:ext cx="2700000" cy="1217935"/>
            </a:xfrm>
            <a:prstGeom prst="rect">
              <a:avLst/>
            </a:prstGeom>
            <a:noFill/>
            <a:ln w="9525">
              <a:noFill/>
              <a:miter lim="800000"/>
              <a:headEnd/>
              <a:tailEnd/>
            </a:ln>
          </p:spPr>
        </p:pic>
        <p:pic>
          <p:nvPicPr>
            <p:cNvPr id="14" name="Picture 50"/>
            <p:cNvPicPr>
              <a:picLocks noChangeAspect="1" noChangeArrowheads="1"/>
            </p:cNvPicPr>
            <p:nvPr/>
          </p:nvPicPr>
          <p:blipFill>
            <a:blip r:embed="rId3"/>
            <a:srcRect/>
            <a:stretch>
              <a:fillRect/>
            </a:stretch>
          </p:blipFill>
          <p:spPr bwMode="auto">
            <a:xfrm>
              <a:off x="1158201" y="910244"/>
              <a:ext cx="2700000" cy="974019"/>
            </a:xfrm>
            <a:prstGeom prst="rect">
              <a:avLst/>
            </a:prstGeom>
            <a:noFill/>
            <a:ln w="9525">
              <a:noFill/>
              <a:miter lim="800000"/>
              <a:headEnd/>
              <a:tailEnd/>
            </a:ln>
          </p:spPr>
        </p:pic>
      </p:grpSp>
      <p:sp>
        <p:nvSpPr>
          <p:cNvPr id="21507" name="Rectangle 4"/>
          <p:cNvSpPr>
            <a:spLocks noGrp="1" noChangeArrowheads="1"/>
          </p:cNvSpPr>
          <p:nvPr>
            <p:ph type="title"/>
          </p:nvPr>
        </p:nvSpPr>
        <p:spPr/>
        <p:txBody>
          <a:bodyPr/>
          <a:lstStyle/>
          <a:p>
            <a:pPr eaLnBrk="1" hangingPunct="1"/>
            <a:r>
              <a:rPr lang="en-US" b="0" i="0" dirty="0" smtClean="0"/>
              <a:t>FortiGate/FortiWiFi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3156584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1900/700/120 Mbps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FE </a:t>
            </a:r>
            <a:r>
              <a:rPr lang="en-US" sz="1000" dirty="0" smtClean="0"/>
              <a:t>RJ45 DMZ Port</a:t>
            </a:r>
            <a:endParaRPr lang="en-US" sz="1000" dirty="0"/>
          </a:p>
          <a:p>
            <a:pPr marL="343047" indent="-343047" defTabSz="914417">
              <a:spcBef>
                <a:spcPct val="20000"/>
              </a:spcBef>
              <a:buClr>
                <a:schemeClr val="accent6"/>
              </a:buClr>
              <a:buFont typeface="+mj-ea"/>
              <a:buAutoNum type="circleNumDbPlain"/>
            </a:pPr>
            <a:r>
              <a:rPr lang="en-US" sz="1000" dirty="0"/>
              <a:t>6x FE </a:t>
            </a:r>
            <a:r>
              <a:rPr lang="en-US" sz="1000" dirty="0" smtClean="0"/>
              <a:t>RJ45 Switch Ports</a:t>
            </a:r>
          </a:p>
          <a:p>
            <a:pPr marL="343047" indent="-343047" defTabSz="914417">
              <a:spcBef>
                <a:spcPct val="20000"/>
              </a:spcBef>
              <a:buClr>
                <a:schemeClr val="accent6"/>
              </a:buClr>
              <a:buFont typeface="+mj-ea"/>
              <a:buAutoNum type="circleNumDbPlain"/>
            </a:pPr>
            <a:r>
              <a:rPr lang="en-US" sz="1000" dirty="0" smtClean="0"/>
              <a:t>Internal V.90 Modem</a:t>
            </a:r>
            <a:endParaRPr lang="en-US" sz="1000" dirty="0"/>
          </a:p>
          <a:p>
            <a:pPr marL="343047" indent="-343047" defTabSz="914417">
              <a:spcBef>
                <a:spcPct val="20000"/>
              </a:spcBef>
              <a:buClr>
                <a:schemeClr val="accent6"/>
              </a:buClr>
              <a:buFont typeface="+mj-ea"/>
              <a:buAutoNum type="circleNumDbPlain"/>
            </a:pPr>
            <a:r>
              <a:rPr lang="en-US" sz="1000" dirty="0" err="1"/>
              <a:t>ExpressCard</a:t>
            </a:r>
            <a:r>
              <a:rPr lang="en-US" sz="1000" dirty="0"/>
              <a:t> slot</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5738" y="2296027"/>
            <a:ext cx="372260" cy="547200"/>
          </a:xfrm>
          <a:prstGeom prst="rect">
            <a:avLst/>
          </a:prstGeom>
        </p:spPr>
      </p:pic>
      <p:cxnSp>
        <p:nvCxnSpPr>
          <p:cNvPr id="21" name="Straight Connector 20"/>
          <p:cNvCxnSpPr/>
          <p:nvPr/>
        </p:nvCxnSpPr>
        <p:spPr bwMode="auto">
          <a:xfrm>
            <a:off x="7008151"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2" name="Picture 21"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78380" y="2296027"/>
            <a:ext cx="371646" cy="547200"/>
          </a:xfrm>
          <a:prstGeom prst="rect">
            <a:avLst/>
          </a:prstGeom>
        </p:spPr>
      </p:pic>
      <p:pic>
        <p:nvPicPr>
          <p:cNvPr id="25" name="Picture 24" descr="FortiASIC-C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833" y="2296027"/>
            <a:ext cx="371646" cy="547200"/>
          </a:xfrm>
          <a:prstGeom prst="rect">
            <a:avLst/>
          </a:prstGeom>
        </p:spPr>
      </p:pic>
    </p:spTree>
    <p:extLst>
      <p:ext uri="{BB962C8B-B14F-4D97-AF65-F5344CB8AC3E}">
        <p14:creationId xmlns:p14="http://schemas.microsoft.com/office/powerpoint/2010/main" val="190116171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5186516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900" b="0" i="0" dirty="0" smtClean="0">
                          <a:solidFill>
                            <a:srgbClr val="000000"/>
                          </a:solidFill>
                          <a:latin typeface="+mn-lt"/>
                        </a:rPr>
                        <a:t>1.3 / 0.95 / 0.17 </a:t>
                      </a:r>
                      <a:r>
                        <a:rPr kumimoji="0" lang="en-US" sz="900" b="0" i="0" u="none" strike="noStrike" cap="none" normalizeH="0" baseline="0" dirty="0" smtClean="0">
                          <a:ln>
                            <a:noFill/>
                          </a:ln>
                          <a:solidFill>
                            <a:srgbClr val="000000"/>
                          </a:solidFill>
                          <a:effectLst/>
                          <a:latin typeface="+mn-lt"/>
                        </a:rPr>
                        <a:t>G</a:t>
                      </a:r>
                      <a:r>
                        <a:rPr kumimoji="0" lang="en-US" sz="900" u="none" strike="noStrike" cap="none" normalizeH="0" baseline="0" dirty="0" smtClean="0">
                          <a:ln>
                            <a:noFill/>
                          </a:ln>
                          <a:solidFill>
                            <a:srgbClr val="000000"/>
                          </a:solidFill>
                          <a:effectLst/>
                        </a:rPr>
                        <a:t>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90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3" y="1218358"/>
            <a:ext cx="3420000" cy="1490280"/>
          </a:xfrm>
          <a:prstGeom prst="rect">
            <a:avLst/>
          </a:prstGeom>
        </p:spPr>
      </p:pic>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420177632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96151376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37405"/>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14x GE RJ45 Switch Ports</a:t>
            </a:r>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a:p>
            <a:pPr defTabSz="914417">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6" y="2297091"/>
            <a:ext cx="371646" cy="547200"/>
          </a:xfrm>
          <a:prstGeom prst="rect">
            <a:avLst/>
          </a:prstGeom>
        </p:spPr>
      </p:pic>
      <p:sp>
        <p:nvSpPr>
          <p:cNvPr id="22" name="Oval 21"/>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4457556" y="206747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29167142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84821706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013" y="1272422"/>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smtClean="0"/>
              <a:t>10x </a:t>
            </a:r>
            <a:r>
              <a:rPr lang="en-US" sz="1000" dirty="0"/>
              <a:t>GE RJ45 Switch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4x GE RJ45 PoE Ports</a:t>
            </a:r>
            <a:endParaRPr lang="en-US" sz="1000" dirty="0"/>
          </a:p>
          <a:p>
            <a:pPr marL="343047" indent="-343047" defTabSz="914417">
              <a:spcBef>
                <a:spcPct val="20000"/>
              </a:spcBef>
              <a:buClr>
                <a:schemeClr val="accent6"/>
              </a:buClr>
              <a:buFont typeface="+mj-ea"/>
              <a:buAutoNum type="circleNumDbPlain"/>
            </a:pPr>
            <a:r>
              <a:rPr lang="en-US" sz="1000" dirty="0" smtClean="0"/>
              <a:t>WiFi Variant: </a:t>
            </a:r>
            <a:r>
              <a:rPr lang="en-US" sz="1000" dirty="0"/>
              <a:t>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2" y="2300410"/>
            <a:ext cx="371646" cy="547200"/>
          </a:xfrm>
          <a:prstGeom prst="rect">
            <a:avLst/>
          </a:prstGeom>
        </p:spPr>
      </p:pic>
      <p:sp>
        <p:nvSpPr>
          <p:cNvPr id="25" name="Oval 24"/>
          <p:cNvSpPr/>
          <p:nvPr/>
        </p:nvSpPr>
        <p:spPr bwMode="auto">
          <a:xfrm>
            <a:off x="3966512"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3248767" y="26163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25071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44768563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26257164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2.0/1.0/0.2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46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1184450" y="1231185"/>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smtClean="0"/>
              <a:t>2x GE RJ45 WAN Ports</a:t>
            </a:r>
          </a:p>
          <a:p>
            <a:pPr marL="343047" indent="-343047" defTabSz="914417">
              <a:spcBef>
                <a:spcPct val="20000"/>
              </a:spcBef>
              <a:buClr>
                <a:schemeClr val="accent6"/>
              </a:buClr>
              <a:buFont typeface="+mj-ea"/>
              <a:buAutoNum type="circleNumDbPlain"/>
            </a:pPr>
            <a:r>
              <a:rPr lang="en-US" sz="1000" dirty="0" smtClean="0"/>
              <a:t>14x </a:t>
            </a:r>
            <a:r>
              <a:rPr lang="en-US" sz="1000" dirty="0"/>
              <a:t>GE RJ45 </a:t>
            </a:r>
            <a:r>
              <a:rPr lang="en-US" sz="1000" dirty="0" smtClean="0"/>
              <a:t>Ports</a:t>
            </a:r>
          </a:p>
          <a:p>
            <a:pPr marL="343047" indent="-343047" defTabSz="914417">
              <a:spcBef>
                <a:spcPct val="20000"/>
              </a:spcBef>
              <a:buClr>
                <a:schemeClr val="accent6"/>
              </a:buClr>
              <a:buFont typeface="+mj-ea"/>
              <a:buAutoNum type="circleNumDbPlain"/>
            </a:pPr>
            <a:r>
              <a:rPr lang="en-US" sz="1000" dirty="0" smtClean="0"/>
              <a:t>WiFi </a:t>
            </a:r>
            <a:r>
              <a:rPr lang="en-US" sz="1000" dirty="0"/>
              <a:t>Variant: 802.11a/b/g/</a:t>
            </a:r>
            <a:r>
              <a:rPr lang="en-US" sz="1000" dirty="0" smtClean="0"/>
              <a:t>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0" y="2297091"/>
            <a:ext cx="371646" cy="547200"/>
          </a:xfrm>
          <a:prstGeom prst="rect">
            <a:avLst/>
          </a:prstGeom>
        </p:spPr>
      </p:pic>
      <p:sp>
        <p:nvSpPr>
          <p:cNvPr id="29" name="Oval 28"/>
          <p:cNvSpPr/>
          <p:nvPr/>
        </p:nvSpPr>
        <p:spPr bwMode="auto">
          <a:xfrm>
            <a:off x="2586366"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3610330" y="26114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411791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8" y="308813"/>
            <a:ext cx="1289845" cy="624307"/>
          </a:xfrm>
          <a:prstGeom prst="rect">
            <a:avLst/>
          </a:prstGeom>
        </p:spPr>
      </p:pic>
      <p:sp>
        <p:nvSpPr>
          <p:cNvPr id="285" name="Rounded Rectangle 284"/>
          <p:cNvSpPr/>
          <p:nvPr/>
        </p:nvSpPr>
        <p:spPr>
          <a:xfrm>
            <a:off x="2922555" y="816429"/>
            <a:ext cx="2489599" cy="956687"/>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1600200"/>
            <a:ext cx="1447800" cy="9144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1545453"/>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2743201"/>
            <a:ext cx="3886200" cy="1875621"/>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3"/>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0"/>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0"/>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4436518"/>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10" y="2098025"/>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367494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6"/>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6"/>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1"/>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6" y="367494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5" y="367494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6"/>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1" y="411411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2" y="871667"/>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86445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3" y="86445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86445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1" y="165735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87255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1" y="367494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1" y="3700455"/>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7" y="4432222"/>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367494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4432222"/>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3674940"/>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9" y="2228528"/>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5"/>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2"/>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1"/>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4203623"/>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028988"/>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4163775"/>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06432"/>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5" y="106432"/>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8" y="27432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4400324"/>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2858835"/>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1909924"/>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3"/>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0"/>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1"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6"/>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6"/>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6"/>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6"/>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1"/>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9" y="2570135"/>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5" y="3299048"/>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7" y="3299048"/>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3"/>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7"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0" y="3303517"/>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39"/>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1" y="1972223"/>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008235"/>
            <a:ext cx="762635" cy="398621"/>
          </a:xfrm>
          <a:prstGeom prst="rect">
            <a:avLst/>
          </a:prstGeom>
        </p:spPr>
      </p:pic>
      <p:cxnSp>
        <p:nvCxnSpPr>
          <p:cNvPr id="213" name="Straight Connector 212"/>
          <p:cNvCxnSpPr/>
          <p:nvPr/>
        </p:nvCxnSpPr>
        <p:spPr>
          <a:xfrm flipH="1" flipV="1">
            <a:off x="2666020" y="1624212"/>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9" y="1918193"/>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2416585"/>
            <a:ext cx="3671638" cy="1049981"/>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246718"/>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410874"/>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7"/>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4" y="238510"/>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1700991"/>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8"/>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2" y="155232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4121746"/>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6"/>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2"/>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8"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2"/>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2" y="3315441"/>
            <a:ext cx="762635" cy="398621"/>
          </a:xfrm>
          <a:prstGeom prst="rect">
            <a:avLst/>
          </a:prstGeom>
        </p:spPr>
      </p:pic>
      <p:sp>
        <p:nvSpPr>
          <p:cNvPr id="259" name="Rounded Rectangle 258"/>
          <p:cNvSpPr/>
          <p:nvPr/>
        </p:nvSpPr>
        <p:spPr>
          <a:xfrm>
            <a:off x="6222916" y="313213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3652120"/>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3680994"/>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7" y="957620"/>
            <a:ext cx="441" cy="496656"/>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4" y="1293877"/>
            <a:ext cx="762635" cy="398621"/>
          </a:xfrm>
          <a:prstGeom prst="rect">
            <a:avLst/>
          </a:prstGeom>
        </p:spPr>
      </p:pic>
      <p:sp>
        <p:nvSpPr>
          <p:cNvPr id="269" name="TextBox 268"/>
          <p:cNvSpPr txBox="1"/>
          <p:nvPr/>
        </p:nvSpPr>
        <p:spPr>
          <a:xfrm>
            <a:off x="5591159" y="1655600"/>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289934"/>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1574571"/>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4129877"/>
            <a:ext cx="345833" cy="249324"/>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3"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7" y="3988462"/>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a:ext>
            </a:extLst>
          </a:blip>
          <a:stretch>
            <a:fillRect/>
          </a:stretch>
        </p:blipFill>
        <p:spPr>
          <a:xfrm>
            <a:off x="3384290" y="3895863"/>
            <a:ext cx="176039" cy="169951"/>
          </a:xfrm>
          <a:prstGeom prst="rect">
            <a:avLst/>
          </a:prstGeom>
        </p:spPr>
      </p:pic>
      <p:pic>
        <p:nvPicPr>
          <p:cNvPr id="174" name="Picture 173"/>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cstate="print">
            <a:extLst>
              <a:ext uri="{28A0092B-C50C-407E-A947-70E740481C1C}">
                <a14:useLocalDpi xmlns:a14="http://schemas.microsoft.com/office/drawing/2010/main"/>
              </a:ext>
            </a:extLst>
          </a:blip>
          <a:stretch>
            <a:fillRect/>
          </a:stretch>
        </p:blipFill>
        <p:spPr>
          <a:xfrm>
            <a:off x="1494373" y="3726823"/>
            <a:ext cx="351019" cy="246601"/>
          </a:xfrm>
          <a:prstGeom prst="rect">
            <a:avLst/>
          </a:prstGeom>
        </p:spPr>
      </p:pic>
      <p:sp>
        <p:nvSpPr>
          <p:cNvPr id="403" name="TextBox 402"/>
          <p:cNvSpPr txBox="1"/>
          <p:nvPr/>
        </p:nvSpPr>
        <p:spPr>
          <a:xfrm>
            <a:off x="6793091" y="1015485"/>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374979440"/>
      </p:ext>
    </p:extLst>
  </p:cSld>
  <p:clrMapOvr>
    <a:masterClrMapping/>
  </p:clrMapOvr>
  <p:transition xmlns:p14="http://schemas.microsoft.com/office/powerpoint/2010/mai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9478391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734013" y="1421669"/>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24x GE RJ45 Switch Ports</a:t>
            </a:r>
          </a:p>
          <a:p>
            <a:pPr marL="343047" indent="-343047" defTabSz="914417">
              <a:spcBef>
                <a:spcPct val="20000"/>
              </a:spcBef>
              <a:buClr>
                <a:schemeClr val="accent6"/>
              </a:buClr>
              <a:buFont typeface="+mj-ea"/>
              <a:buAutoNum type="circleNumDbPlain"/>
            </a:pPr>
            <a:r>
              <a:rPr lang="en-US" sz="1000" dirty="0"/>
              <a:t>24x FE </a:t>
            </a:r>
            <a:r>
              <a:rPr lang="en-US" sz="1000" dirty="0" smtClean="0"/>
              <a:t>RJ45 PoE </a:t>
            </a:r>
            <a:r>
              <a:rPr lang="en-US" sz="1000" dirty="0"/>
              <a:t>Ports</a:t>
            </a:r>
          </a:p>
          <a:p>
            <a:pPr marL="343047" indent="-343047" defTabSz="914417">
              <a:spcBef>
                <a:spcPct val="20000"/>
              </a:spcBef>
              <a:buClr>
                <a:schemeClr val="accent6"/>
              </a:buClr>
              <a:buFont typeface="+mj-ea"/>
              <a:buAutoNum type="circleNumDbPlain"/>
            </a:pPr>
            <a:r>
              <a:rPr lang="en-US" sz="1000" dirty="0"/>
              <a:t>2 x </a:t>
            </a:r>
            <a:r>
              <a:rPr lang="en-US" sz="1000" dirty="0" smtClean="0"/>
              <a:t>GE </a:t>
            </a:r>
            <a:r>
              <a:rPr lang="en-US" sz="1000" dirty="0"/>
              <a:t>SFP DMZ </a:t>
            </a:r>
            <a:r>
              <a:rPr lang="en-US" sz="1000" dirty="0" smtClean="0"/>
              <a:t>slots</a:t>
            </a:r>
            <a:endParaRPr lang="en-US" sz="1000" dirty="0"/>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
        <p:nvSpPr>
          <p:cNvPr id="23" name="Oval 22"/>
          <p:cNvSpPr/>
          <p:nvPr/>
        </p:nvSpPr>
        <p:spPr bwMode="auto">
          <a:xfrm>
            <a:off x="118517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2113528"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837005" y="17245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69042719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1692838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3.5/3.5/3.5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275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730210" y="1080719"/>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72x GE RJ45 Switch Ports</a:t>
            </a:r>
          </a:p>
          <a:p>
            <a:pPr marL="343047" indent="-343047" defTabSz="914417">
              <a:spcBef>
                <a:spcPct val="20000"/>
              </a:spcBef>
              <a:buClr>
                <a:schemeClr val="accent6"/>
              </a:buClr>
              <a:buFont typeface="+mj-ea"/>
              <a:buAutoNum type="circleNumDbPlain"/>
            </a:pPr>
            <a:r>
              <a:rPr lang="en-US" sz="1000" dirty="0"/>
              <a:t>24x FE </a:t>
            </a:r>
            <a:r>
              <a:rPr lang="en-US" sz="1000" dirty="0" smtClean="0"/>
              <a:t>RJ45 PoE </a:t>
            </a:r>
            <a:r>
              <a:rPr lang="en-US" sz="1000" dirty="0"/>
              <a:t>Ports</a:t>
            </a:r>
          </a:p>
          <a:p>
            <a:pPr marL="343047" indent="-343047" defTabSz="914417">
              <a:spcBef>
                <a:spcPct val="20000"/>
              </a:spcBef>
              <a:buClr>
                <a:schemeClr val="accent6"/>
              </a:buClr>
              <a:buFont typeface="+mj-ea"/>
              <a:buAutoNum type="circleNumDbPlain"/>
            </a:pPr>
            <a:r>
              <a:rPr lang="en-US" sz="1000" dirty="0"/>
              <a:t>4 x </a:t>
            </a:r>
            <a:r>
              <a:rPr lang="en-US" sz="1000" dirty="0" smtClean="0"/>
              <a:t>GE </a:t>
            </a:r>
            <a:r>
              <a:rPr lang="en-US" sz="1000" dirty="0"/>
              <a:t>SFP DMZ </a:t>
            </a:r>
            <a:r>
              <a:rPr lang="en-US" sz="1000" dirty="0" smtClean="0"/>
              <a:t>slots</a:t>
            </a:r>
            <a:endParaRPr lang="en-US" sz="1000"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
        <p:nvSpPr>
          <p:cNvPr id="22" name="Oval 21"/>
          <p:cNvSpPr/>
          <p:nvPr/>
        </p:nvSpPr>
        <p:spPr bwMode="auto">
          <a:xfrm>
            <a:off x="1057461"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826882" y="178892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9158048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1" y="3263007"/>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2" y="3138005"/>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858162"/>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3960906"/>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738633"/>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1" y="3567183"/>
            <a:ext cx="2384859" cy="556467"/>
          </a:xfrm>
          <a:prstGeom prst="rect">
            <a:avLst/>
          </a:prstGeom>
        </p:spPr>
      </p:pic>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1111700"/>
            <a:ext cx="585216" cy="585216"/>
          </a:xfrm>
          <a:prstGeom prst="rect">
            <a:avLst/>
          </a:prstGeom>
        </p:spPr>
      </p:pic>
      <p:sp>
        <p:nvSpPr>
          <p:cNvPr id="24" name="Rectangle 23"/>
          <p:cNvSpPr/>
          <p:nvPr/>
        </p:nvSpPr>
        <p:spPr>
          <a:xfrm>
            <a:off x="371876" y="1937187"/>
            <a:ext cx="1513534" cy="2300630"/>
          </a:xfrm>
          <a:prstGeom prst="rect">
            <a:avLst/>
          </a:prstGeom>
        </p:spPr>
        <p:txBody>
          <a:bodyPr wrap="square">
            <a:spAutoFit/>
          </a:bodyPr>
          <a:lstStyle/>
          <a:p>
            <a:pPr marL="285750" indent="-285750">
              <a:spcBef>
                <a:spcPts val="300"/>
              </a:spcBef>
              <a:buSzPct val="100000"/>
              <a:buBlip>
                <a:blip r:embed="rId9"/>
              </a:buBlip>
            </a:pPr>
            <a:r>
              <a:rPr lang="en-US" sz="1400" b="1" dirty="0" smtClean="0">
                <a:latin typeface="+mn-lt"/>
                <a:ea typeface="Helvetica 55 Roman" charset="0"/>
                <a:cs typeface="Arial Narrow"/>
              </a:rPr>
              <a:t>FG-900D</a:t>
            </a:r>
          </a:p>
          <a:p>
            <a:pPr marL="285750" indent="-285750">
              <a:spcBef>
                <a:spcPts val="300"/>
              </a:spcBef>
              <a:buSzPct val="100000"/>
              <a:buBlip>
                <a:blip r:embed="rId9"/>
              </a:buBlip>
            </a:pPr>
            <a:r>
              <a:rPr lang="en-US" sz="1400" b="1" dirty="0" smtClean="0">
                <a:ea typeface="Helvetica 55 Roman" charset="0"/>
                <a:cs typeface="Arial Narrow"/>
              </a:rPr>
              <a:t>FG-600D</a:t>
            </a:r>
          </a:p>
          <a:p>
            <a:pPr marL="285750" indent="-285750">
              <a:spcBef>
                <a:spcPts val="300"/>
              </a:spcBef>
              <a:buSzPct val="100000"/>
              <a:buBlip>
                <a:blip r:embed="rId9"/>
              </a:buBlip>
            </a:pPr>
            <a:r>
              <a:rPr lang="en-US" sz="1400" b="1" dirty="0" smtClean="0">
                <a:ea typeface="Helvetica 55 Roman" charset="0"/>
                <a:cs typeface="Arial Narrow"/>
              </a:rPr>
              <a:t>FG-500D</a:t>
            </a:r>
          </a:p>
          <a:p>
            <a:pPr marL="285750" indent="-285750">
              <a:spcBef>
                <a:spcPts val="300"/>
              </a:spcBef>
              <a:buSzPct val="100000"/>
              <a:buBlip>
                <a:blip r:embed="rId9"/>
              </a:buBlip>
            </a:pPr>
            <a:r>
              <a:rPr lang="en-US" sz="1400" b="1" dirty="0" smtClean="0">
                <a:latin typeface="+mn-lt"/>
                <a:ea typeface="Helvetica 55 Roman" charset="0"/>
                <a:cs typeface="Arial Narrow"/>
              </a:rPr>
              <a:t>FG-400D</a:t>
            </a:r>
          </a:p>
          <a:p>
            <a:pPr marL="285750" indent="-285750">
              <a:spcBef>
                <a:spcPts val="300"/>
              </a:spcBef>
              <a:buSzPct val="100000"/>
              <a:buBlip>
                <a:blip r:embed="rId9"/>
              </a:buBlip>
            </a:pPr>
            <a:r>
              <a:rPr lang="en-US" sz="1400" b="1" dirty="0" smtClean="0">
                <a:ea typeface="Helvetica 55 Roman" charset="0"/>
                <a:cs typeface="Arial Narrow"/>
              </a:rPr>
              <a:t>FG-300D</a:t>
            </a:r>
            <a:endParaRPr lang="en-US" sz="1400" b="1" dirty="0" smtClean="0">
              <a:latin typeface="+mn-lt"/>
              <a:cs typeface="Arial Narrow"/>
            </a:endParaRPr>
          </a:p>
          <a:p>
            <a:pPr marL="285750" indent="-285750">
              <a:spcBef>
                <a:spcPts val="300"/>
              </a:spcBef>
              <a:buSzPct val="100000"/>
              <a:buBlip>
                <a:blip r:embed="rId9"/>
              </a:buBlip>
            </a:pPr>
            <a:r>
              <a:rPr lang="en-US" sz="1400" b="1" dirty="0" smtClean="0">
                <a:latin typeface="+mn-lt"/>
                <a:cs typeface="Arial Narrow"/>
              </a:rPr>
              <a:t>FG-200D Series</a:t>
            </a:r>
          </a:p>
          <a:p>
            <a:pPr marL="285750" indent="-285750">
              <a:spcBef>
                <a:spcPts val="600"/>
              </a:spcBef>
              <a:buSzPct val="100000"/>
              <a:buBlip>
                <a:blip r:embed="rId9"/>
              </a:buBlip>
            </a:pPr>
            <a:r>
              <a:rPr lang="en-US" sz="1400" b="1" dirty="0" smtClean="0">
                <a:cs typeface="Arial Narrow"/>
              </a:rPr>
              <a:t>FG-100D Series</a:t>
            </a:r>
            <a:endParaRPr lang="en-US" sz="1400" b="1" dirty="0">
              <a:latin typeface="+mn-lt"/>
              <a:cs typeface="Arial Narrow"/>
            </a:endParaRP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2" y="2647227"/>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1" y="2432263"/>
            <a:ext cx="2038501" cy="325118"/>
          </a:xfrm>
          <a:prstGeom prst="rect">
            <a:avLst/>
          </a:prstGeom>
        </p:spPr>
      </p:pic>
      <p:pic>
        <p:nvPicPr>
          <p:cNvPr id="2" name="Picture 1" descr="FortiGate900D_FrontTop_small.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965399" y="1766564"/>
            <a:ext cx="2066884" cy="433626"/>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0"/>
          <a:ext cx="4143574" cy="2369819"/>
        </p:xfrm>
        <a:graphic>
          <a:graphicData uri="http://schemas.openxmlformats.org/drawingml/2006/table">
            <a:tbl>
              <a:tblPr firstRow="1" bandRow="1">
                <a:tableStyleId>{2D5ABB26-0587-4C30-8999-92F81FD0307C}</a:tableStyleId>
              </a:tblPr>
              <a:tblGrid>
                <a:gridCol w="472987"/>
                <a:gridCol w="3670587"/>
              </a:tblGrid>
              <a:tr h="2549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3766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76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199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600D_FrontTop_small.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758850" y="1770492"/>
            <a:ext cx="2435578" cy="1217789"/>
          </a:xfrm>
          <a:prstGeom prst="rect">
            <a:avLst/>
          </a:prstGeom>
        </p:spPr>
      </p:pic>
      <p:grpSp>
        <p:nvGrpSpPr>
          <p:cNvPr id="92" name="Shape 239"/>
          <p:cNvGrpSpPr/>
          <p:nvPr/>
        </p:nvGrpSpPr>
        <p:grpSpPr>
          <a:xfrm>
            <a:off x="6403199" y="4229356"/>
            <a:ext cx="345082" cy="334393"/>
            <a:chOff x="5046835" y="3420139"/>
            <a:chExt cx="345082" cy="334393"/>
          </a:xfrm>
        </p:grpSpPr>
        <p:pic>
          <p:nvPicPr>
            <p:cNvPr id="93" name="Shape 240"/>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95" name="Shape 242"/>
          <p:cNvGrpSpPr/>
          <p:nvPr/>
        </p:nvGrpSpPr>
        <p:grpSpPr>
          <a:xfrm>
            <a:off x="6815474" y="4229153"/>
            <a:ext cx="346021" cy="334799"/>
            <a:chOff x="2010350" y="3580575"/>
            <a:chExt cx="346021" cy="334799"/>
          </a:xfrm>
        </p:grpSpPr>
        <p:pic>
          <p:nvPicPr>
            <p:cNvPr id="96" name="Shape 243"/>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98" name="Shape 245"/>
          <p:cNvGrpSpPr/>
          <p:nvPr/>
        </p:nvGrpSpPr>
        <p:grpSpPr>
          <a:xfrm>
            <a:off x="5991155" y="4229356"/>
            <a:ext cx="345082" cy="334393"/>
            <a:chOff x="5046835" y="3420139"/>
            <a:chExt cx="345082" cy="334393"/>
          </a:xfrm>
        </p:grpSpPr>
        <p:pic>
          <p:nvPicPr>
            <p:cNvPr id="99" name="Shape 246"/>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1" name="Shape 248"/>
          <p:cNvGrpSpPr/>
          <p:nvPr/>
        </p:nvGrpSpPr>
        <p:grpSpPr>
          <a:xfrm>
            <a:off x="8383559" y="4229153"/>
            <a:ext cx="346021" cy="334799"/>
            <a:chOff x="2010350" y="3580575"/>
            <a:chExt cx="346021" cy="334799"/>
          </a:xfrm>
        </p:grpSpPr>
        <p:pic>
          <p:nvPicPr>
            <p:cNvPr id="102" name="Shape 24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07" name="Shape 254"/>
          <p:cNvGrpSpPr/>
          <p:nvPr/>
        </p:nvGrpSpPr>
        <p:grpSpPr>
          <a:xfrm>
            <a:off x="7945962" y="4218753"/>
            <a:ext cx="377551" cy="355600"/>
            <a:chOff x="4583916" y="2302932"/>
            <a:chExt cx="377551" cy="355600"/>
          </a:xfrm>
        </p:grpSpPr>
        <p:pic>
          <p:nvPicPr>
            <p:cNvPr id="108" name="Shape 255"/>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5" y="4396553"/>
            <a:ext cx="346873" cy="0"/>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244814294"/>
              </p:ext>
            </p:extLst>
          </p:nvPr>
        </p:nvGraphicFramePr>
        <p:xfrm>
          <a:off x="252000" y="1080000"/>
          <a:ext cx="8640005" cy="3420000"/>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379042">
                <a:tc>
                  <a:txBody>
                    <a:bodyPr/>
                    <a:lstStyle/>
                    <a:p>
                      <a:r>
                        <a:rPr lang="en-US" sz="900" b="1" dirty="0" smtClean="0">
                          <a:solidFill>
                            <a:schemeClr val="bg1"/>
                          </a:solidFill>
                        </a:rPr>
                        <a:t>Antivirus</a:t>
                      </a:r>
                    </a:p>
                    <a:p>
                      <a:r>
                        <a:rPr lang="en-US" sz="900" b="1" dirty="0" smtClean="0">
                          <a:solidFill>
                            <a:schemeClr val="bg1"/>
                          </a:solidFill>
                        </a:rPr>
                        <a:t>(Proxy Based)</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dirty="0" smtClean="0"/>
                        <a:t>600 Mbps</a:t>
                      </a:r>
                    </a:p>
                  </a:txBody>
                  <a:tcPr marT="34290" marB="34290" anchor="ctr" horzOverflow="overflow"/>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1572606168"/>
      </p:ext>
    </p:extLst>
  </p:cSld>
  <p:clrMapOvr>
    <a:masterClrMapping/>
  </p:clrMapOvr>
  <p:transition xmlns:p14="http://schemas.microsoft.com/office/powerpoint/2010/mai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4273919726"/>
              </p:ext>
            </p:extLst>
          </p:nvPr>
        </p:nvGraphicFramePr>
        <p:xfrm>
          <a:off x="252001" y="1080000"/>
          <a:ext cx="8640000" cy="3420000"/>
        </p:xfrm>
        <a:graphic>
          <a:graphicData uri="http://schemas.openxmlformats.org/drawingml/2006/table">
            <a:tbl>
              <a:tblPr firstRow="1" bandRow="1">
                <a:effectLst/>
                <a:tableStyleId>{073A0DAA-6AF3-43AB-8588-CEC1D06C72B9}</a:tableStyleId>
              </a:tblPr>
              <a:tblGrid>
                <a:gridCol w="2164028"/>
                <a:gridCol w="1618993"/>
                <a:gridCol w="1618993"/>
                <a:gridCol w="1618993"/>
                <a:gridCol w="1618993"/>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FGT-300C</a:t>
                      </a: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t>8 / 8 / 8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2 Mil</a:t>
                      </a:r>
                    </a:p>
                  </a:txBody>
                  <a:tcPr marT="34290" marB="34290" anchor="ct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50,000</a:t>
                      </a: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4.5 Gbps</a:t>
                      </a:r>
                      <a:endParaRPr lang="en-US" sz="900" dirty="0"/>
                    </a:p>
                  </a:txBody>
                  <a:tcPr marT="34290" marB="34290" anchor="ct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1.4 Gbps</a:t>
                      </a:r>
                      <a:endParaRPr lang="en-US" sz="900" dirty="0"/>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r>
              <a:tr h="472085">
                <a:tc>
                  <a:txBody>
                    <a:bodyPr/>
                    <a:lstStyle/>
                    <a:p>
                      <a:r>
                        <a:rPr lang="en-US" sz="900" b="1" dirty="0" smtClean="0">
                          <a:solidFill>
                            <a:srgbClr val="FFFFFF"/>
                          </a:solidFill>
                        </a:rPr>
                        <a:t>Antivirus </a:t>
                      </a:r>
                    </a:p>
                    <a:p>
                      <a:r>
                        <a:rPr lang="en-US" sz="900" b="1" dirty="0" smtClean="0">
                          <a:solidFill>
                            <a:srgbClr val="FFFFFF"/>
                          </a:solidFill>
                        </a:rPr>
                        <a:t>(Proxy Based)</a:t>
                      </a:r>
                    </a:p>
                  </a:txBody>
                  <a:tcPr marT="34290" marB="34290" anchor="ctr">
                    <a:solidFill>
                      <a:srgbClr val="777777"/>
                    </a:solidFill>
                  </a:tcPr>
                </a:tc>
                <a:tc>
                  <a:txBody>
                    <a:bodyPr/>
                    <a:lstStyle/>
                    <a:p>
                      <a:pPr algn="ctr"/>
                      <a:r>
                        <a:rPr lang="de-DE" sz="900" dirty="0" smtClean="0"/>
                        <a:t>200 Mbps</a:t>
                      </a:r>
                    </a:p>
                  </a:txBody>
                  <a:tcPr marT="34290" marB="34290" anchor="ctr"/>
                </a:tc>
                <a:tc>
                  <a:txBody>
                    <a:bodyPr/>
                    <a:lstStyle/>
                    <a:p>
                      <a:pPr algn="ctr"/>
                      <a:r>
                        <a:rPr lang="de-DE" sz="900" dirty="0" smtClean="0">
                          <a:latin typeface="+mn-lt"/>
                          <a:cs typeface="Arial Narrow"/>
                        </a:rPr>
                        <a:t>1.4 Gbps</a:t>
                      </a:r>
                    </a:p>
                  </a:txBody>
                  <a:tcPr marT="34290" marB="34290" anchor="ctr"/>
                </a:tc>
                <a:tc>
                  <a:txBody>
                    <a:bodyPr/>
                    <a:lstStyle/>
                    <a:p>
                      <a:pPr algn="ctr"/>
                      <a:r>
                        <a:rPr lang="de-DE" sz="900" dirty="0" smtClean="0"/>
                        <a:t>1.4 Gbps</a:t>
                      </a:r>
                    </a:p>
                  </a:txBody>
                  <a:tcPr marT="34290" marB="34290" anchor="ctr"/>
                </a:tc>
                <a:tc>
                  <a:txBody>
                    <a:bodyPr/>
                    <a:lstStyle/>
                    <a:p>
                      <a:pPr algn="ctr"/>
                      <a:r>
                        <a:rPr lang="de-DE" sz="900" dirty="0" smtClean="0"/>
                        <a:t>1.7 Gbps</a:t>
                      </a:r>
                    </a:p>
                  </a:txBody>
                  <a:tcPr marT="34290" marB="34290" anchor="ctr"/>
                </a:tc>
              </a:tr>
              <a:tr h="472085">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16 GB</a:t>
                      </a:r>
                    </a:p>
                  </a:txBody>
                  <a:tcPr marT="34290" marB="34290" anchor="ct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LENC</a:t>
                      </a:r>
                    </a:p>
                  </a:txBody>
                  <a:tcPr marT="34290" marB="34290" anchor="ct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xmlns:p14="http://schemas.microsoft.com/office/powerpoint/2010/mai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577381813"/>
              </p:ext>
            </p:extLst>
          </p:nvPr>
        </p:nvGraphicFramePr>
        <p:xfrm>
          <a:off x="252002" y="1080000"/>
          <a:ext cx="8640003" cy="3420001"/>
        </p:xfrm>
        <a:graphic>
          <a:graphicData uri="http://schemas.openxmlformats.org/drawingml/2006/table">
            <a:tbl>
              <a:tblPr firstRow="1" bandRow="1">
                <a:effectLst/>
                <a:tableStyleId>{073A0DAA-6AF3-43AB-8588-CEC1D06C72B9}</a:tableStyleId>
              </a:tblPr>
              <a:tblGrid>
                <a:gridCol w="2153703"/>
                <a:gridCol w="1621575"/>
                <a:gridCol w="1621575"/>
                <a:gridCol w="1621575"/>
                <a:gridCol w="1621575"/>
              </a:tblGrid>
              <a:tr h="397335">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FG-600C</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FG-800C</a:t>
                      </a:r>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37365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16 / 16 /16</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36 / 36 / 24 Gbps</a:t>
                      </a:r>
                    </a:p>
                  </a:txBody>
                  <a:tcPr marT="34290" marB="34290" anchor="ctr" horzOverflow="overflow"/>
                </a:tc>
                <a:tc>
                  <a:txBody>
                    <a:bodyPr/>
                    <a:lstStyle/>
                    <a:p>
                      <a:pPr algn="ctr"/>
                      <a:r>
                        <a:rPr lang="en-US" sz="900" dirty="0" smtClean="0">
                          <a:latin typeface="+mn-lt"/>
                          <a:cs typeface="Arial Narrow"/>
                        </a:rPr>
                        <a:t>20 / 20 / 20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30307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 Mil</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7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45154">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70,000</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algn="ctr"/>
                      <a:r>
                        <a:rPr lang="en-US" sz="900" dirty="0" smtClean="0">
                          <a:latin typeface="+mn-lt"/>
                          <a:cs typeface="Arial Narrow"/>
                        </a:rPr>
                        <a:t>190,000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30307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30307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 Gbps</a:t>
                      </a:r>
                      <a:endParaRPr lang="en-US" sz="900" dirty="0">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algn="ctr"/>
                      <a:r>
                        <a:rPr lang="en-US" sz="900" dirty="0" smtClean="0">
                          <a:latin typeface="+mn-lt"/>
                          <a:cs typeface="Arial Narrow"/>
                        </a:rPr>
                        <a:t>6 Gbps</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373656">
                <a:tc>
                  <a:txBody>
                    <a:bodyPr/>
                    <a:lstStyle/>
                    <a:p>
                      <a:r>
                        <a:rPr lang="en-US" sz="900" b="1" dirty="0" smtClean="0">
                          <a:solidFill>
                            <a:srgbClr val="FFFFFF"/>
                          </a:solidFill>
                        </a:rPr>
                        <a:t>Antivirus </a:t>
                      </a:r>
                    </a:p>
                    <a:p>
                      <a:r>
                        <a:rPr lang="en-US" sz="900" b="1" dirty="0" smtClean="0">
                          <a:solidFill>
                            <a:srgbClr val="FFFFFF"/>
                          </a:solidFill>
                        </a:rPr>
                        <a:t>(Proxy Based)</a:t>
                      </a:r>
                    </a:p>
                  </a:txBody>
                  <a:tcPr marT="34290" marB="34290" anchor="ctr">
                    <a:solidFill>
                      <a:srgbClr val="777777"/>
                    </a:solidFill>
                  </a:tcPr>
                </a:tc>
                <a:tc>
                  <a:txBody>
                    <a:bodyPr/>
                    <a:lstStyle/>
                    <a:p>
                      <a:pPr algn="ctr"/>
                      <a:r>
                        <a:rPr lang="de-DE" sz="900" dirty="0" smtClean="0">
                          <a:latin typeface="+mn-lt"/>
                          <a:cs typeface="Arial Narrow"/>
                        </a:rPr>
                        <a:t>1.3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a:t>
                      </a:r>
                      <a:r>
                        <a:rPr lang="en-US" sz="900" baseline="0" dirty="0" smtClean="0">
                          <a:latin typeface="+mn-lt"/>
                          <a:cs typeface="Arial Narrow"/>
                        </a:rPr>
                        <a:t> </a:t>
                      </a:r>
                      <a:r>
                        <a:rPr lang="en-US" sz="900" dirty="0" smtClean="0">
                          <a:latin typeface="+mn-lt"/>
                          <a:cs typeface="Arial Narrow"/>
                        </a:rPr>
                        <a:t>Gbps</a:t>
                      </a:r>
                    </a:p>
                  </a:txBody>
                  <a:tcPr marT="34290" marB="34290" anchor="ctr" horzOverflow="overflow"/>
                </a:tc>
                <a:tc>
                  <a:txBody>
                    <a:bodyPr/>
                    <a:lstStyle/>
                    <a:p>
                      <a:pPr algn="ctr"/>
                      <a:r>
                        <a:rPr lang="en-US" sz="900" dirty="0" smtClean="0">
                          <a:latin typeface="+mn-lt"/>
                          <a:cs typeface="Arial Narrow"/>
                        </a:rPr>
                        <a:t>1.7 Gbps</a:t>
                      </a:r>
                    </a:p>
                  </a:txBody>
                  <a:tcPr marT="34290" marB="34290" anchor="ctr" horzOverflow="overflow"/>
                </a:tc>
                <a:tc>
                  <a:txBody>
                    <a:bodyPr/>
                    <a:lstStyle/>
                    <a:p>
                      <a:pPr algn="ctr"/>
                      <a:r>
                        <a:rPr lang="en-US" sz="900" dirty="0" smtClean="0">
                          <a:latin typeface="+mn-lt"/>
                          <a:cs typeface="Arial Narrow"/>
                        </a:rPr>
                        <a:t>3.5 Gbps</a:t>
                      </a:r>
                    </a:p>
                  </a:txBody>
                  <a:tcPr marT="34290" marB="34290" anchor="ctr" horzOverflow="overflow"/>
                </a:tc>
              </a:tr>
              <a:tr h="672581">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18x GE RJ45,</a:t>
                      </a:r>
                      <a:r>
                        <a:rPr lang="en-US" sz="900" baseline="0" dirty="0" smtClean="0">
                          <a:solidFill>
                            <a:schemeClr val="tx1"/>
                          </a:solidFill>
                          <a:latin typeface="+mn-lt"/>
                          <a:cs typeface="Arial Narrow"/>
                        </a:rPr>
                        <a:t> 4 x Shared port pairs, 2 x bypass Pairs</a:t>
                      </a:r>
                      <a:endParaRPr lang="en-US" sz="900" dirty="0" smtClean="0">
                        <a:solidFill>
                          <a:schemeClr val="tx1"/>
                        </a:solidFill>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algn="ctr"/>
                      <a:r>
                        <a:rPr lang="en-US" sz="900" dirty="0" smtClean="0">
                          <a:solidFill>
                            <a:schemeClr val="tx1"/>
                          </a:solidFill>
                          <a:latin typeface="+mn-lt"/>
                          <a:cs typeface="Arial Narrow"/>
                        </a:rPr>
                        <a:t>2 x 10GE SFP+,14 x GE</a:t>
                      </a:r>
                      <a:r>
                        <a:rPr lang="en-US" sz="900" baseline="0" dirty="0" smtClean="0">
                          <a:solidFill>
                            <a:schemeClr val="tx1"/>
                          </a:solidFill>
                          <a:latin typeface="+mn-lt"/>
                          <a:cs typeface="Arial Narrow"/>
                        </a:rPr>
                        <a:t> RJ45,</a:t>
                      </a:r>
                    </a:p>
                    <a:p>
                      <a:pPr algn="ctr"/>
                      <a:r>
                        <a:rPr lang="en-US" sz="900" baseline="0" dirty="0" smtClean="0">
                          <a:solidFill>
                            <a:schemeClr val="tx1"/>
                          </a:solidFill>
                          <a:latin typeface="+mn-lt"/>
                          <a:cs typeface="Arial Narrow"/>
                        </a:rPr>
                        <a:t>8 x Shared port pairs, 2 x bypass Pairs</a:t>
                      </a:r>
                      <a:endParaRPr lang="en-US" sz="900" dirty="0" smtClean="0">
                        <a:solidFill>
                          <a:schemeClr val="tx1"/>
                        </a:solidFill>
                        <a:latin typeface="+mn-lt"/>
                        <a:cs typeface="Arial Narrow"/>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24194">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24194">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DC, 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006833883"/>
      </p:ext>
    </p:extLst>
  </p:cSld>
  <p:clrMapOvr>
    <a:masterClrMapping/>
  </p:clrMapOvr>
  <p:transition xmlns:p14="http://schemas.microsoft.com/office/powerpoint/2010/mai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274536512"/>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1" u="none" strike="noStrike" cap="none" normalizeH="0" baseline="0" dirty="0" smtClean="0">
                          <a:ln>
                            <a:noFill/>
                          </a:ln>
                          <a:effectLst/>
                        </a:rPr>
                        <a:t>Hardware Performance</a:t>
                      </a:r>
                      <a:endParaRPr kumimoji="0" lang="en-US" sz="1200" b="1"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4"/>
            <a:ext cx="4320000" cy="1720261"/>
          </a:xfrm>
          <a:prstGeom prst="rect">
            <a:avLst/>
          </a:prstGeom>
        </p:spPr>
      </p:pic>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1x GE RJ45 DMZ Interface Port</a:t>
            </a:r>
          </a:p>
          <a:p>
            <a:pPr marL="343047" indent="-343047" defTabSz="914417">
              <a:spcBef>
                <a:spcPct val="20000"/>
              </a:spcBef>
              <a:buClr>
                <a:schemeClr val="accent6"/>
              </a:buClr>
              <a:buFont typeface="+mj-ea"/>
              <a:buAutoNum type="circleNumDbPlain"/>
            </a:pPr>
            <a:r>
              <a:rPr lang="en-US" sz="1000" dirty="0"/>
              <a:t>1x GE RJ45 </a:t>
            </a:r>
            <a:r>
              <a:rPr lang="en-US" sz="1000" dirty="0" err="1"/>
              <a:t>Mgmt</a:t>
            </a:r>
            <a:r>
              <a:rPr lang="en-US" sz="1000" dirty="0"/>
              <a:t> Interface Port</a:t>
            </a:r>
          </a:p>
          <a:p>
            <a:pPr marL="343047" indent="-343047" defTabSz="914417">
              <a:spcBef>
                <a:spcPct val="20000"/>
              </a:spcBef>
              <a:buClr>
                <a:schemeClr val="accent6"/>
              </a:buClr>
              <a:buFont typeface="+mj-ea"/>
              <a:buAutoNum type="circleNumDbPlain"/>
            </a:pPr>
            <a:r>
              <a:rPr lang="en-US" sz="1000" dirty="0"/>
              <a:t>2x GE RJ45 HA Interface Port</a:t>
            </a:r>
          </a:p>
          <a:p>
            <a:pPr marL="343047" indent="-343047" defTabSz="914417">
              <a:spcBef>
                <a:spcPct val="20000"/>
              </a:spcBef>
              <a:buClr>
                <a:schemeClr val="accent6"/>
              </a:buClr>
              <a:buFont typeface="+mj-ea"/>
              <a:buAutoNum type="circleNumDbPlain"/>
            </a:pPr>
            <a:r>
              <a:rPr lang="en-US" sz="1000" dirty="0"/>
              <a:t>14x GE RJ45 Switch Ports</a:t>
            </a:r>
          </a:p>
          <a:p>
            <a:pPr marL="343047" indent="-343047" defTabSz="914417">
              <a:spcBef>
                <a:spcPct val="20000"/>
              </a:spcBef>
              <a:buClr>
                <a:schemeClr val="accent6"/>
              </a:buClr>
              <a:buFont typeface="+mj-ea"/>
              <a:buAutoNum type="circleNumDbPlain"/>
            </a:pPr>
            <a:r>
              <a:rPr lang="en-US" sz="1000" dirty="0"/>
              <a:t>2x Shared Media </a:t>
            </a:r>
            <a:r>
              <a:rPr lang="en-US" sz="1000" dirty="0" smtClean="0"/>
              <a:t>interface Pairs</a:t>
            </a:r>
            <a:endParaRPr lang="en-US" sz="100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Tree>
    <p:extLst>
      <p:ext uri="{BB962C8B-B14F-4D97-AF65-F5344CB8AC3E}">
        <p14:creationId xmlns:p14="http://schemas.microsoft.com/office/powerpoint/2010/main" val="26682899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4667284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36x GE RJ45 Switch Ports</a:t>
            </a:r>
          </a:p>
          <a:p>
            <a:pPr marL="343047" indent="-343047" defTabSz="914417">
              <a:spcBef>
                <a:spcPct val="20000"/>
              </a:spcBef>
              <a:buClr>
                <a:schemeClr val="accent6"/>
              </a:buClr>
              <a:buFont typeface="+mj-ea"/>
              <a:buAutoNum type="circleNumDbPlain"/>
            </a:pPr>
            <a:r>
              <a:rPr lang="en-US" sz="1000"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6" y="2300410"/>
            <a:ext cx="371646" cy="547200"/>
          </a:xfrm>
          <a:prstGeom prst="rect">
            <a:avLst/>
          </a:prstGeom>
        </p:spPr>
      </p:pic>
    </p:spTree>
    <p:extLst>
      <p:ext uri="{BB962C8B-B14F-4D97-AF65-F5344CB8AC3E}">
        <p14:creationId xmlns:p14="http://schemas.microsoft.com/office/powerpoint/2010/main" val="190921670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0055920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3"/>
            <a:ext cx="4320000" cy="1063553"/>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20x GE RJ45 Switch Ports</a:t>
            </a:r>
          </a:p>
          <a:p>
            <a:pPr marL="343047" indent="-343047" defTabSz="914417">
              <a:spcBef>
                <a:spcPct val="20000"/>
              </a:spcBef>
              <a:buClr>
                <a:schemeClr val="accent6"/>
              </a:buClr>
              <a:buFont typeface="+mj-ea"/>
              <a:buAutoNum type="circleNumDbPlain"/>
            </a:pPr>
            <a:r>
              <a:rPr lang="en-US" sz="1000" dirty="0"/>
              <a:t>16x GE RJ45 PoE Ports</a:t>
            </a:r>
          </a:p>
          <a:p>
            <a:pPr marL="343047" indent="-343047" defTabSz="914417">
              <a:spcBef>
                <a:spcPct val="20000"/>
              </a:spcBef>
              <a:buClr>
                <a:schemeClr val="accent6"/>
              </a:buClr>
              <a:buFont typeface="+mj-ea"/>
              <a:buAutoNum type="circleNumDbPlain"/>
            </a:pPr>
            <a:r>
              <a:rPr lang="en-US" sz="1000"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3"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300410"/>
            <a:ext cx="371646" cy="547200"/>
          </a:xfrm>
          <a:prstGeom prst="rect">
            <a:avLst/>
          </a:prstGeom>
        </p:spPr>
      </p:pic>
    </p:spTree>
    <p:extLst>
      <p:ext uri="{BB962C8B-B14F-4D97-AF65-F5344CB8AC3E}">
        <p14:creationId xmlns:p14="http://schemas.microsoft.com/office/powerpoint/2010/main" val="30842463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795"/>
            <a:ext cx="372258" cy="547200"/>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9820779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2500 / 1000 / 200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37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140D-POE-T1-LEDS-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4013" y="1331693"/>
            <a:ext cx="4320000" cy="1260914"/>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2x GE RJ45 </a:t>
            </a:r>
            <a:r>
              <a:rPr lang="en-US" sz="1000" dirty="0" err="1"/>
              <a:t>Mgmt</a:t>
            </a:r>
            <a:r>
              <a:rPr lang="en-US" sz="1000" dirty="0"/>
              <a:t>/HA Interface Ports</a:t>
            </a:r>
          </a:p>
          <a:p>
            <a:pPr marL="343047" indent="-343047" defTabSz="914417">
              <a:spcBef>
                <a:spcPct val="20000"/>
              </a:spcBef>
              <a:buClr>
                <a:schemeClr val="accent6"/>
              </a:buClr>
              <a:buFont typeface="+mj-ea"/>
              <a:buAutoNum type="circleNumDbPlain"/>
            </a:pPr>
            <a:r>
              <a:rPr lang="en-US" sz="1000" dirty="0"/>
              <a:t>20x GE RJ45 Switch Ports</a:t>
            </a:r>
          </a:p>
          <a:p>
            <a:pPr marL="343047" indent="-343047" defTabSz="914417">
              <a:spcBef>
                <a:spcPct val="20000"/>
              </a:spcBef>
              <a:buClr>
                <a:schemeClr val="accent6"/>
              </a:buClr>
              <a:buFont typeface="+mj-ea"/>
              <a:buAutoNum type="circleNumDbPlain"/>
            </a:pPr>
            <a:r>
              <a:rPr lang="en-US" sz="1000" dirty="0"/>
              <a:t>16 GE RJ45 PoE Ports</a:t>
            </a:r>
          </a:p>
          <a:p>
            <a:pPr marL="343047" indent="-343047" defTabSz="914417">
              <a:spcBef>
                <a:spcPct val="20000"/>
              </a:spcBef>
              <a:buClr>
                <a:schemeClr val="accent6"/>
              </a:buClr>
              <a:buFont typeface="+mj-ea"/>
              <a:buAutoNum type="circleNumDbPlain"/>
            </a:pPr>
            <a:r>
              <a:rPr lang="en-US" sz="1000" dirty="0"/>
              <a:t>2x GE SFP DMZ Interface Ports</a:t>
            </a:r>
          </a:p>
          <a:p>
            <a:pPr marL="343047" indent="-343047" defTabSz="914417">
              <a:spcBef>
                <a:spcPct val="20000"/>
              </a:spcBef>
              <a:buClr>
                <a:schemeClr val="accent6"/>
              </a:buClr>
              <a:buFont typeface="+mj-ea"/>
              <a:buAutoNum type="circleNumDbPlain"/>
            </a:pPr>
            <a:r>
              <a:rPr lang="en-US" sz="1000" dirty="0"/>
              <a:t>1x T1 Interface</a:t>
            </a:r>
          </a:p>
        </p:txBody>
      </p:sp>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2483" y="2296795"/>
            <a:ext cx="372258" cy="547200"/>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2" y="2296795"/>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07001" y="2296795"/>
            <a:ext cx="371646" cy="547200"/>
          </a:xfrm>
          <a:prstGeom prst="rect">
            <a:avLst/>
          </a:prstGeom>
        </p:spPr>
      </p:pic>
    </p:spTree>
    <p:extLst>
      <p:ext uri="{BB962C8B-B14F-4D97-AF65-F5344CB8AC3E}">
        <p14:creationId xmlns:p14="http://schemas.microsoft.com/office/powerpoint/2010/main" val="285297201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40000"/>
          <a:lstStyle/>
          <a:p>
            <a:pPr>
              <a:buClr>
                <a:schemeClr val="accent6"/>
              </a:buClr>
            </a:pPr>
            <a:r>
              <a:rPr lang="en-US" sz="2000" dirty="0" smtClean="0"/>
              <a:t>FortiGate/FortiWiFi</a:t>
            </a:r>
          </a:p>
          <a:p>
            <a:pPr>
              <a:buClr>
                <a:schemeClr val="accent6"/>
              </a:buClr>
            </a:pPr>
            <a:r>
              <a:rPr lang="en-US" sz="2000" dirty="0" smtClean="0"/>
              <a:t>FortiAP</a:t>
            </a:r>
          </a:p>
          <a:p>
            <a:pPr>
              <a:buClr>
                <a:schemeClr val="accent6"/>
              </a:buClr>
            </a:pPr>
            <a:r>
              <a:rPr lang="en-US" sz="2000" dirty="0" smtClean="0"/>
              <a:t>FortiSwitch</a:t>
            </a:r>
          </a:p>
          <a:p>
            <a:pPr>
              <a:buClr>
                <a:schemeClr val="accent6"/>
              </a:buClr>
            </a:pPr>
            <a:r>
              <a:rPr lang="en-US" sz="2000" dirty="0" smtClean="0"/>
              <a:t>FortiClient</a:t>
            </a:r>
          </a:p>
          <a:p>
            <a:pPr>
              <a:buClr>
                <a:schemeClr val="accent6"/>
              </a:buClr>
            </a:pPr>
            <a:r>
              <a:rPr lang="en-US" sz="2000" dirty="0" smtClean="0"/>
              <a:t>FortiToken</a:t>
            </a:r>
            <a:endParaRPr lang="en-US" sz="2000" dirty="0"/>
          </a:p>
          <a:p>
            <a:pPr>
              <a:buClr>
                <a:schemeClr val="accent6"/>
              </a:buClr>
            </a:pPr>
            <a:r>
              <a:rPr lang="en-US" sz="2000" dirty="0" smtClean="0"/>
              <a:t>FortiAnalyzer</a:t>
            </a:r>
          </a:p>
          <a:p>
            <a:pPr>
              <a:buClr>
                <a:schemeClr val="accent6"/>
              </a:buClr>
            </a:pPr>
            <a:r>
              <a:rPr lang="en-US" sz="2000" dirty="0" smtClean="0"/>
              <a:t>FortiManager</a:t>
            </a:r>
          </a:p>
          <a:p>
            <a:pPr>
              <a:buClr>
                <a:schemeClr val="accent6"/>
              </a:buClr>
            </a:pPr>
            <a:r>
              <a:rPr lang="en-US" sz="2000" dirty="0" err="1" smtClean="0"/>
              <a:t>FortiMonitor</a:t>
            </a:r>
            <a:endParaRPr lang="en-US" sz="2000" dirty="0" smtClean="0"/>
          </a:p>
          <a:p>
            <a:pPr>
              <a:buClr>
                <a:schemeClr val="accent6"/>
              </a:buClr>
            </a:pPr>
            <a:r>
              <a:rPr lang="en-US" sz="2000" dirty="0" smtClean="0"/>
              <a:t>FortiAuthenticator</a:t>
            </a:r>
            <a:endParaRPr lang="en-US" sz="2000" dirty="0"/>
          </a:p>
          <a:p>
            <a:pPr>
              <a:buClr>
                <a:schemeClr val="accent6"/>
              </a:buClr>
            </a:pPr>
            <a:r>
              <a:rPr lang="en-US" sz="2000" dirty="0"/>
              <a:t>FortiDDoS</a:t>
            </a:r>
          </a:p>
          <a:p>
            <a:pPr>
              <a:buClr>
                <a:schemeClr val="accent6"/>
              </a:buClr>
            </a:pPr>
            <a:r>
              <a:rPr lang="en-US" sz="2000" dirty="0" smtClean="0"/>
              <a:t>FortiMail</a:t>
            </a:r>
            <a:endParaRPr lang="en-US" sz="2000" dirty="0"/>
          </a:p>
          <a:p>
            <a:pPr>
              <a:buClr>
                <a:schemeClr val="accent6"/>
              </a:buClr>
            </a:pPr>
            <a:r>
              <a:rPr lang="en-US" sz="2000" dirty="0" smtClean="0"/>
              <a:t>FortiWeb</a:t>
            </a:r>
          </a:p>
          <a:p>
            <a:pPr>
              <a:buClr>
                <a:schemeClr val="accent6"/>
              </a:buClr>
            </a:pPr>
            <a:r>
              <a:rPr lang="en-US" sz="2000" dirty="0"/>
              <a:t>FortiSandbox</a:t>
            </a:r>
          </a:p>
          <a:p>
            <a:pPr>
              <a:buClr>
                <a:schemeClr val="accent6"/>
              </a:buClr>
            </a:pPr>
            <a:r>
              <a:rPr lang="en-US" sz="2000" dirty="0" smtClean="0"/>
              <a:t>FortiDB</a:t>
            </a:r>
          </a:p>
          <a:p>
            <a:pPr>
              <a:buClr>
                <a:schemeClr val="accent6"/>
              </a:buClr>
            </a:pPr>
            <a:r>
              <a:rPr lang="en-US" sz="2000" dirty="0" smtClean="0"/>
              <a:t>FortiADC</a:t>
            </a:r>
            <a:endParaRPr lang="en-US" sz="2000" dirty="0"/>
          </a:p>
          <a:p>
            <a:pPr>
              <a:buClr>
                <a:schemeClr val="accent6"/>
              </a:buClr>
            </a:pPr>
            <a:r>
              <a:rPr lang="en-US" sz="2000" dirty="0" smtClean="0"/>
              <a:t>FortiWAN</a:t>
            </a:r>
            <a:endParaRPr lang="en-US" sz="2000" dirty="0"/>
          </a:p>
          <a:p>
            <a:pPr>
              <a:buClr>
                <a:schemeClr val="accent6"/>
              </a:buClr>
            </a:pPr>
            <a:r>
              <a:rPr lang="en-US" sz="2000" dirty="0"/>
              <a:t>FortiCache</a:t>
            </a:r>
          </a:p>
          <a:p>
            <a:pPr>
              <a:buClr>
                <a:schemeClr val="accent6"/>
              </a:buClr>
            </a:pPr>
            <a:r>
              <a:rPr lang="en-US" sz="2000" dirty="0" smtClean="0"/>
              <a:t>FortiRecorder &amp; FortiCamera</a:t>
            </a:r>
          </a:p>
          <a:p>
            <a:pPr>
              <a:buClr>
                <a:schemeClr val="accent6"/>
              </a:buClr>
            </a:pPr>
            <a:r>
              <a:rPr lang="en-US" sz="2000" dirty="0"/>
              <a:t>FortiBridge</a:t>
            </a:r>
          </a:p>
          <a:p>
            <a:pPr>
              <a:buClr>
                <a:schemeClr val="accent6"/>
              </a:buClr>
            </a:pPr>
            <a:r>
              <a:rPr lang="en-US" sz="2000" dirty="0" smtClean="0"/>
              <a:t>FortiTap</a:t>
            </a:r>
          </a:p>
          <a:p>
            <a:pPr>
              <a:buClr>
                <a:schemeClr val="accent6"/>
              </a:buClr>
            </a:pPr>
            <a:r>
              <a:rPr lang="en-US" sz="2000" dirty="0" smtClean="0"/>
              <a:t>FortiTester</a:t>
            </a:r>
          </a:p>
          <a:p>
            <a:pPr marL="0" indent="0">
              <a:buNone/>
            </a:pPr>
            <a:endParaRPr lang="en-US" sz="2000" dirty="0" smtClean="0"/>
          </a:p>
        </p:txBody>
      </p:sp>
    </p:spTree>
    <p:extLst>
      <p:ext uri="{BB962C8B-B14F-4D97-AF65-F5344CB8AC3E}">
        <p14:creationId xmlns:p14="http://schemas.microsoft.com/office/powerpoint/2010/main" val="12883651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300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3"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Interfaces</a:t>
            </a:r>
          </a:p>
          <a:p>
            <a:pPr marL="343047" indent="-343047" defTabSz="914417">
              <a:spcBef>
                <a:spcPct val="20000"/>
              </a:spcBef>
              <a:buClr>
                <a:schemeClr val="accent6"/>
              </a:buClr>
              <a:buFont typeface="+mj-ea"/>
              <a:buAutoNum type="circleNumDbPlain"/>
            </a:pPr>
            <a:r>
              <a:rPr lang="en-US" sz="1000" dirty="0"/>
              <a:t>4x FE Copper Interfaces</a:t>
            </a:r>
          </a:p>
          <a:p>
            <a:pPr marL="343047" indent="-343047" defTabSz="914417">
              <a:spcBef>
                <a:spcPct val="20000"/>
              </a:spcBef>
              <a:buClr>
                <a:schemeClr val="accent6"/>
              </a:buClr>
              <a:buFont typeface="+mj-ea"/>
              <a:buAutoNum type="circleNumDbPlain"/>
            </a:pPr>
            <a:r>
              <a:rPr lang="en-US" sz="1000" dirty="0"/>
              <a:t>4x 100Base-FX Interface (SC)</a:t>
            </a:r>
          </a:p>
          <a:p>
            <a:pPr defTabSz="914417">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571592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 / 3 / 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1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16x GE RJ45 Switch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4"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spTree>
    <p:extLst>
      <p:ext uri="{BB962C8B-B14F-4D97-AF65-F5344CB8AC3E}">
        <p14:creationId xmlns:p14="http://schemas.microsoft.com/office/powerpoint/2010/main" val="197705910"/>
      </p:ext>
    </p:extLst>
  </p:cSld>
  <p:clrMapOvr>
    <a:masterClrMapping/>
  </p:clrMapOvr>
  <p:transition xmlns:p14="http://schemas.microsoft.com/office/powerpoint/2010/mai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634832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 / 3 / 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sp>
        <p:nvSpPr>
          <p:cNvPr id="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a:t>
            </a:r>
            <a:r>
              <a:rPr lang="en-US" sz="1000" dirty="0" smtClean="0"/>
              <a:t>x GE RJ45 WAN Ports</a:t>
            </a:r>
            <a:endParaRPr lang="en-US" sz="1000" dirty="0"/>
          </a:p>
          <a:p>
            <a:pPr marL="343047" indent="-343047" defTabSz="914417">
              <a:spcBef>
                <a:spcPct val="20000"/>
              </a:spcBef>
              <a:buClr>
                <a:schemeClr val="accent6"/>
              </a:buClr>
              <a:buFont typeface="+mj-ea"/>
              <a:buAutoNum type="circleNumDbPlain"/>
            </a:pPr>
            <a:r>
              <a:rPr lang="en-US" sz="1000" dirty="0"/>
              <a:t>8</a:t>
            </a:r>
            <a:r>
              <a:rPr lang="en-US" sz="1000" dirty="0" smtClean="0"/>
              <a:t>x GE RJ45 Switch Ports</a:t>
            </a:r>
            <a:endParaRPr lang="en-US" sz="1000" dirty="0"/>
          </a:p>
          <a:p>
            <a:pPr marL="343047" indent="-343047" defTabSz="914417">
              <a:spcBef>
                <a:spcPct val="20000"/>
              </a:spcBef>
              <a:buClr>
                <a:schemeClr val="accent6"/>
              </a:buClr>
              <a:buFont typeface="+mj-ea"/>
              <a:buAutoNum type="circleNumDbPlain"/>
            </a:pPr>
            <a:r>
              <a:rPr lang="en-US" sz="1000" dirty="0" smtClean="0"/>
              <a:t>8x GE RJ45 PoE Ports</a:t>
            </a:r>
          </a:p>
          <a:p>
            <a:pPr marL="343047" indent="-343047" defTabSz="914417">
              <a:spcBef>
                <a:spcPct val="20000"/>
              </a:spcBef>
              <a:buClr>
                <a:schemeClr val="accent6"/>
              </a:buClr>
              <a:buFont typeface="+mj-ea"/>
              <a:buAutoNum type="circleNumDbPlain"/>
            </a:pPr>
            <a:r>
              <a:rPr lang="en-US" sz="1000" dirty="0" smtClean="0"/>
              <a:t>2x GE SFP Slots</a:t>
            </a:r>
            <a:endParaRPr lang="en-US" sz="1000" dirty="0"/>
          </a:p>
        </p:txBody>
      </p:sp>
      <p:grpSp>
        <p:nvGrpSpPr>
          <p:cNvPr id="3" name="Group 2"/>
          <p:cNvGrpSpPr/>
          <p:nvPr/>
        </p:nvGrpSpPr>
        <p:grpSpPr>
          <a:xfrm>
            <a:off x="734013" y="1459059"/>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416108"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839711"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47776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6753429" y="4818615"/>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spTree>
    <p:extLst>
      <p:ext uri="{BB962C8B-B14F-4D97-AF65-F5344CB8AC3E}">
        <p14:creationId xmlns:p14="http://schemas.microsoft.com/office/powerpoint/2010/main" val="214829318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4"/>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5609024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a:t>
                      </a:r>
                      <a:r>
                        <a:rPr lang="en-US" sz="900" b="0" i="0" baseline="0" dirty="0" smtClean="0">
                          <a:solidFill>
                            <a:srgbClr val="000000"/>
                          </a:solidFill>
                          <a:latin typeface="+mn-lt"/>
                        </a:rPr>
                        <a:t> </a:t>
                      </a:r>
                      <a:r>
                        <a:rPr lang="en-US" sz="900" b="0" i="0" dirty="0" smtClean="0">
                          <a:solidFill>
                            <a:srgbClr val="000000"/>
                          </a:solidFill>
                          <a:latin typeface="+mn-lt"/>
                        </a:rPr>
                        <a:t>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40x GE RJ45 Switch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4"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Tree>
    <p:extLst>
      <p:ext uri="{BB962C8B-B14F-4D97-AF65-F5344CB8AC3E}">
        <p14:creationId xmlns:p14="http://schemas.microsoft.com/office/powerpoint/2010/main" val="1428235020"/>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7814221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6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a:t>
                      </a:r>
                      <a:r>
                        <a:rPr lang="en-US" sz="900" b="0" i="0" baseline="0" dirty="0" smtClean="0">
                          <a:solidFill>
                            <a:srgbClr val="000000"/>
                          </a:solidFill>
                          <a:latin typeface="+mn-lt"/>
                        </a:rPr>
                        <a:t> </a:t>
                      </a:r>
                      <a:r>
                        <a:rPr lang="en-US" sz="900" b="0" i="0" dirty="0" smtClean="0">
                          <a:solidFill>
                            <a:srgbClr val="000000"/>
                          </a:solidFill>
                          <a:latin typeface="+mn-lt"/>
                        </a:rPr>
                        <a:t>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734013" y="1458806"/>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5" name="TextBox 24"/>
          <p:cNvSpPr txBox="1"/>
          <p:nvPr/>
        </p:nvSpPr>
        <p:spPr>
          <a:xfrm>
            <a:off x="6721913" y="4845602"/>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WAN Ports</a:t>
            </a:r>
          </a:p>
          <a:p>
            <a:pPr marL="343047" indent="-343047" defTabSz="914417">
              <a:spcBef>
                <a:spcPct val="20000"/>
              </a:spcBef>
              <a:buClr>
                <a:schemeClr val="accent6"/>
              </a:buClr>
              <a:buFont typeface="+mj-ea"/>
              <a:buAutoNum type="circleNumDbPlain"/>
            </a:pPr>
            <a:r>
              <a:rPr lang="en-US" sz="1000" dirty="0"/>
              <a:t>16x GE RJ45 Switch Ports</a:t>
            </a:r>
          </a:p>
          <a:p>
            <a:pPr marL="343047" indent="-343047" defTabSz="914417">
              <a:spcBef>
                <a:spcPct val="20000"/>
              </a:spcBef>
              <a:buClr>
                <a:schemeClr val="accent6"/>
              </a:buClr>
              <a:buFont typeface="+mj-ea"/>
              <a:buAutoNum type="circleNumDbPlain"/>
            </a:pPr>
            <a:r>
              <a:rPr lang="en-US" sz="1000" dirty="0"/>
              <a:t>24x GE RJ45 PoE Ports</a:t>
            </a:r>
          </a:p>
          <a:p>
            <a:pPr marL="343047" indent="-343047" defTabSz="914417">
              <a:spcBef>
                <a:spcPct val="20000"/>
              </a:spcBef>
              <a:buClr>
                <a:schemeClr val="accent6"/>
              </a:buClr>
              <a:buFont typeface="+mj-ea"/>
              <a:buAutoNum type="circleNumDbPlain"/>
            </a:pPr>
            <a:r>
              <a:rPr lang="en-US" sz="1000"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4"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0"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7" name="Oval 36"/>
          <p:cNvSpPr/>
          <p:nvPr/>
        </p:nvSpPr>
        <p:spPr bwMode="auto">
          <a:xfrm>
            <a:off x="4777643"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494265754"/>
      </p:ext>
    </p:extLst>
  </p:cSld>
  <p:clrMapOvr>
    <a:masterClrMapping/>
  </p:clrMapOvr>
  <p:transition xmlns:p14="http://schemas.microsoft.com/office/powerpoint/2010/mai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7015676"/>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 / 4 / 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3.2 M</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77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baseline="0" dirty="0" smtClean="0">
                          <a:solidFill>
                            <a:srgbClr val="000000"/>
                          </a:solidFill>
                          <a:latin typeface="+mn-lt"/>
                        </a:rPr>
                        <a:t>128 /</a:t>
                      </a:r>
                      <a:r>
                        <a:rPr lang="en-US" sz="900" b="0" i="0" dirty="0" smtClean="0">
                          <a:solidFill>
                            <a:srgbClr val="000000"/>
                          </a:solidFill>
                          <a:latin typeface="+mn-lt"/>
                        </a:rPr>
                        <a:t> 64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6"/>
            <a:ext cx="3600000" cy="1765123"/>
          </a:xfrm>
          <a:prstGeom prst="rect">
            <a:avLst/>
          </a:prstGeom>
        </p:spPr>
      </p:pic>
      <p:sp>
        <p:nvSpPr>
          <p:cNvPr id="12" name="TextBox 11"/>
          <p:cNvSpPr txBox="1"/>
          <p:nvPr/>
        </p:nvSpPr>
        <p:spPr>
          <a:xfrm>
            <a:off x="6742620" y="4832400"/>
            <a:ext cx="1905000" cy="215444"/>
          </a:xfrm>
          <a:prstGeom prst="rect">
            <a:avLst/>
          </a:prstGeom>
          <a:noFill/>
        </p:spPr>
        <p:txBody>
          <a:bodyPr wrap="square" rtlCol="0">
            <a:spAutoFit/>
          </a:bodyPr>
          <a:lstStyle/>
          <a:p>
            <a:pPr algn="r"/>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WAN Interfaces </a:t>
            </a:r>
          </a:p>
          <a:p>
            <a:pPr marL="343047" indent="-343047" defTabSz="914417">
              <a:spcBef>
                <a:spcPct val="20000"/>
              </a:spcBef>
              <a:buClr>
                <a:schemeClr val="accent6"/>
              </a:buClr>
              <a:buFont typeface="+mj-ea"/>
              <a:buAutoNum type="circleNumDbPlain"/>
            </a:pPr>
            <a:r>
              <a:rPr lang="en-US" sz="1000" dirty="0"/>
              <a:t>52 x GE RJ45 LAN Interfaces </a:t>
            </a:r>
          </a:p>
          <a:p>
            <a:pPr marL="343047" indent="-343047" defTabSz="914417">
              <a:spcBef>
                <a:spcPct val="20000"/>
              </a:spcBef>
              <a:buClr>
                <a:schemeClr val="accent6"/>
              </a:buClr>
              <a:buFont typeface="+mj-ea"/>
              <a:buAutoNum type="circleNumDbPlain"/>
            </a:pPr>
            <a:r>
              <a:rPr lang="en-US" sz="1000" dirty="0"/>
              <a:t>32 x G</a:t>
            </a:r>
            <a:r>
              <a:rPr lang="en-US" sz="1000" dirty="0" smtClean="0"/>
              <a:t>E </a:t>
            </a:r>
            <a:r>
              <a:rPr lang="en-US" sz="1000" dirty="0"/>
              <a:t>RJ45 PoE LAN Interfaces </a:t>
            </a:r>
          </a:p>
          <a:p>
            <a:pPr marL="343047" indent="-343047" defTabSz="914417">
              <a:spcBef>
                <a:spcPct val="20000"/>
              </a:spcBef>
              <a:buClr>
                <a:schemeClr val="accent6"/>
              </a:buClr>
              <a:buFont typeface="+mj-ea"/>
              <a:buAutoNum type="circleNumDbPlain"/>
            </a:pPr>
            <a:r>
              <a:rPr lang="en-US" sz="1000"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3"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0"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spTree>
    <p:extLst>
      <p:ext uri="{BB962C8B-B14F-4D97-AF65-F5344CB8AC3E}">
        <p14:creationId xmlns:p14="http://schemas.microsoft.com/office/powerpoint/2010/main" val="457329298"/>
      </p:ext>
    </p:extLst>
  </p:cSld>
  <p:clrMapOvr>
    <a:masterClrMapping/>
  </p:clrMapOvr>
  <p:transition xmlns:p14="http://schemas.microsoft.com/office/powerpoint/2010/mai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graphicFrame>
        <p:nvGraphicFramePr>
          <p:cNvPr id="12" name="Content Placeholder 4"/>
          <p:cNvGraphicFramePr>
            <a:graphicFrameLocks/>
          </p:cNvGraphicFramePr>
          <p:nvPr>
            <p:extLst>
              <p:ext uri="{D42A27DB-BD31-4B8C-83A1-F6EECF244321}">
                <p14:modId xmlns:p14="http://schemas.microsoft.com/office/powerpoint/2010/main" val="22231506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8/8/8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6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512</a:t>
                      </a:r>
                      <a:r>
                        <a:rPr lang="en-US" sz="900" b="0" i="0" baseline="0" dirty="0" smtClean="0">
                          <a:solidFill>
                            <a:srgbClr val="000000"/>
                          </a:solidFill>
                          <a:latin typeface="+mn-lt"/>
                        </a:rPr>
                        <a:t> / </a:t>
                      </a:r>
                      <a:r>
                        <a:rPr lang="en-US" sz="900" b="0" i="0" dirty="0" smtClean="0">
                          <a:solidFill>
                            <a:srgbClr val="000000"/>
                          </a:solidFill>
                          <a:latin typeface="+mn-lt"/>
                        </a:rPr>
                        <a:t>256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 ( System/VDOM)</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7 Gbps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4x GE RJ45 Ports</a:t>
            </a:r>
          </a:p>
          <a:p>
            <a:pPr marL="343047" indent="-343047" defTabSz="914417">
              <a:spcBef>
                <a:spcPct val="20000"/>
              </a:spcBef>
              <a:buClr>
                <a:schemeClr val="accent6"/>
              </a:buClr>
              <a:buFont typeface="+mj-ea"/>
              <a:buAutoNum type="circleNumDbPlain"/>
            </a:pPr>
            <a:r>
              <a:rPr lang="en-US" sz="1000"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3"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97620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229520"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173272922"/>
      </p:ext>
    </p:extLst>
  </p:cSld>
  <p:clrMapOvr>
    <a:masterClrMapping/>
  </p:clrMapOvr>
  <p:transition xmlns:p14="http://schemas.microsoft.com/office/powerpoint/2010/mai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193189222"/>
              </p:ext>
            </p:extLst>
          </p:nvPr>
        </p:nvGraphicFramePr>
        <p:xfrm>
          <a:off x="457200" y="2914650"/>
          <a:ext cx="8305800" cy="1749151"/>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1325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16/16/16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2.8 Gbps</a:t>
                      </a:r>
                      <a:endParaRPr lang="en-US" sz="900" b="0" i="0" dirty="0">
                        <a:solidFill>
                          <a:srgbClr val="000000"/>
                        </a:solidFill>
                        <a:latin typeface="+mn-lt"/>
                      </a:endParaRPr>
                    </a:p>
                  </a:txBody>
                  <a:tcPr marL="61703" marR="61703" marT="26030" marB="26030" anchor="ctr" horzOverflow="overflow"/>
                </a:tc>
              </a:tr>
              <a:tr h="24173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512 / 256</a:t>
                      </a:r>
                      <a:endParaRPr lang="en-US" sz="900" b="0" i="0" dirty="0">
                        <a:solidFill>
                          <a:srgbClr val="000000"/>
                        </a:solidFill>
                        <a:latin typeface="+mn-lt"/>
                        <a:cs typeface="Arial Narrow"/>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7175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9626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5"/>
            <a:ext cx="4320000" cy="1180809"/>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7"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3236615"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9936650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graphicFrame>
        <p:nvGraphicFramePr>
          <p:cNvPr id="12" name="Content Placeholder 4"/>
          <p:cNvGraphicFramePr>
            <a:graphicFrameLocks/>
          </p:cNvGraphicFramePr>
          <p:nvPr>
            <p:extLst>
              <p:ext uri="{D42A27DB-BD31-4B8C-83A1-F6EECF244321}">
                <p14:modId xmlns:p14="http://schemas.microsoft.com/office/powerpoint/2010/main" val="134461717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16/16/16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1.7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6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512</a:t>
                      </a:r>
                      <a:r>
                        <a:rPr lang="en-US" sz="900" b="0" i="0" baseline="0" dirty="0" smtClean="0">
                          <a:solidFill>
                            <a:srgbClr val="000000"/>
                          </a:solidFill>
                          <a:latin typeface="+mn-lt"/>
                        </a:rPr>
                        <a:t> / </a:t>
                      </a:r>
                      <a:r>
                        <a:rPr lang="en-US" sz="900" b="0" i="0" dirty="0" smtClean="0">
                          <a:solidFill>
                            <a:srgbClr val="000000"/>
                          </a:solidFill>
                          <a:latin typeface="+mn-lt"/>
                        </a:rPr>
                        <a:t>256</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 ( System/VDOM)</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14 Gbps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400 Mbps </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29"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3"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09"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62012"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50805" y="172621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1724574"/>
      </p:ext>
    </p:extLst>
  </p:cSld>
  <p:clrMapOvr>
    <a:masterClrMapping/>
  </p:clrMapOvr>
  <p:transition xmlns:p14="http://schemas.microsoft.com/office/powerpoint/2010/mai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2" y="1360981"/>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2576293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36/36/24Gbps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270,000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2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8x GE SFP Slots</a:t>
            </a:r>
          </a:p>
          <a:p>
            <a:pPr marL="343047" indent="-343047" defTabSz="914417">
              <a:spcBef>
                <a:spcPct val="20000"/>
              </a:spcBef>
              <a:buClr>
                <a:schemeClr val="accent6"/>
              </a:buClr>
              <a:buFont typeface="+mj-ea"/>
              <a:buAutoNum type="circleNumDbPlain"/>
            </a:pPr>
            <a:r>
              <a:rPr lang="en-US" sz="1000" dirty="0"/>
              <a:t>8x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3954917"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6" name="Oval 35"/>
          <p:cNvSpPr/>
          <p:nvPr/>
        </p:nvSpPr>
        <p:spPr bwMode="auto">
          <a:xfrm>
            <a:off x="4698443" y="18048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259777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25329321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20/20/20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6 Gbps</a:t>
                      </a:r>
                      <a:endParaRPr lang="en-US" sz="900" b="0" i="0" dirty="0">
                        <a:solidFill>
                          <a:srgbClr val="000000"/>
                        </a:solidFill>
                        <a:latin typeface="+mn-lt"/>
                        <a:cs typeface="Arial Narrow"/>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6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1.7</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7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10/10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190,000</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grpSp>
        <p:nvGrpSpPr>
          <p:cNvPr id="6" name="Group 5"/>
          <p:cNvGrpSpPr/>
          <p:nvPr/>
        </p:nvGrpSpPr>
        <p:grpSpPr>
          <a:xfrm>
            <a:off x="734013" y="1264577"/>
            <a:ext cx="4320000" cy="1395145"/>
            <a:chOff x="618122" y="1724735"/>
            <a:chExt cx="4596585" cy="1691622"/>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2x 10GE SFP+ slots</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8x Shared Media interface pairs</a:t>
            </a:r>
          </a:p>
          <a:p>
            <a:pPr marL="343047" indent="-343047" defTabSz="914417">
              <a:spcBef>
                <a:spcPct val="20000"/>
              </a:spcBef>
              <a:buClr>
                <a:schemeClr val="accent6"/>
              </a:buClr>
              <a:buFont typeface="+mj-ea"/>
              <a:buAutoNum type="circleNumDbPlain"/>
            </a:pPr>
            <a:r>
              <a:rPr lang="en-US" sz="1000" dirty="0"/>
              <a:t>2x Bypass Interfaces </a:t>
            </a:r>
            <a:r>
              <a:rPr lang="en-US" sz="1000" dirty="0" smtClean="0"/>
              <a:t>pairs</a:t>
            </a:r>
            <a:endParaRPr lang="en-US" sz="1000" dirty="0"/>
          </a:p>
        </p:txBody>
      </p:sp>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5737" y="2296499"/>
            <a:ext cx="372259" cy="547200"/>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7996" y="2297091"/>
            <a:ext cx="372258"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479" y="2297091"/>
            <a:ext cx="372258" cy="54720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10254" y="2296499"/>
            <a:ext cx="372259" cy="547200"/>
          </a:xfrm>
          <a:prstGeom prst="rect">
            <a:avLst/>
          </a:prstGeom>
        </p:spPr>
      </p:pic>
      <p:pic>
        <p:nvPicPr>
          <p:cNvPr id="30" name="Picture 2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82513" y="2297091"/>
            <a:ext cx="372259" cy="547200"/>
          </a:xfrm>
          <a:prstGeom prst="rect">
            <a:avLst/>
          </a:prstGeom>
        </p:spPr>
      </p:pic>
      <p:pic>
        <p:nvPicPr>
          <p:cNvPr id="32" name="Picture 31"/>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9" name="Picture 8" descr="Storage-6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054772" y="2296499"/>
            <a:ext cx="371646" cy="547200"/>
          </a:xfrm>
          <a:prstGeom prst="rect">
            <a:avLst/>
          </a:prstGeom>
        </p:spPr>
      </p:pic>
      <p:pic>
        <p:nvPicPr>
          <p:cNvPr id="33" name="Picture 32"/>
          <p:cNvPicPr>
            <a:picLocks noChangeAspect="1"/>
          </p:cNvPicPr>
          <p:nvPr/>
        </p:nvPicPr>
        <p:blipFill rotWithShape="1">
          <a:blip r:embed="rId12" cstate="print">
            <a:extLst>
              <a:ext uri="{28A0092B-C50C-407E-A947-70E740481C1C}">
                <a14:useLocalDpi xmlns:a14="http://schemas.microsoft.com/office/drawing/2010/main"/>
              </a:ext>
            </a:extLst>
          </a:blip>
          <a:srcRect t="-1"/>
          <a:stretch/>
        </p:blipFill>
        <p:spPr>
          <a:xfrm>
            <a:off x="8414097" y="2306768"/>
            <a:ext cx="349923" cy="547200"/>
          </a:xfrm>
          <a:prstGeom prst="rect">
            <a:avLst/>
          </a:prstGeom>
        </p:spPr>
      </p:pic>
    </p:spTree>
    <p:extLst>
      <p:ext uri="{BB962C8B-B14F-4D97-AF65-F5344CB8AC3E}">
        <p14:creationId xmlns:p14="http://schemas.microsoft.com/office/powerpoint/2010/main" val="1362964624"/>
      </p:ext>
    </p:extLst>
  </p:cSld>
  <p:clrMapOvr>
    <a:masterClrMapping/>
  </p:clrMapOvr>
  <p:transition xmlns:p14="http://schemas.microsoft.com/office/powerpoint/2010/mai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28741479"/>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52/52/33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3.5</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11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10/10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1024 / 512</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3.6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1665423"/>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4"/>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2"/>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0"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903331" y="178804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2224568" y="1143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5" name="Oval 34"/>
          <p:cNvSpPr/>
          <p:nvPr/>
        </p:nvSpPr>
        <p:spPr bwMode="auto">
          <a:xfrm>
            <a:off x="3277528" y="15115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66820435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0" y="4077264"/>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5" y="3574578"/>
            <a:ext cx="1970481" cy="863250"/>
          </a:xfrm>
          <a:prstGeom prst="rect">
            <a:avLst/>
          </a:prstGeom>
        </p:spPr>
      </p:pic>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a:solidFill>
                  <a:schemeClr val="bg1"/>
                </a:solidFill>
                <a:cs typeface="Arial Narrow"/>
              </a:rPr>
              <a:t>Data Center </a:t>
            </a:r>
            <a:r>
              <a:rPr lang="en-US" sz="1800" b="1" dirty="0" smtClean="0">
                <a:solidFill>
                  <a:schemeClr val="bg1"/>
                </a:solidFill>
                <a:cs typeface="Arial Narrow"/>
              </a:rPr>
              <a:t>Firewall / Large Enterprise NGFW </a:t>
            </a:r>
            <a:r>
              <a:rPr lang="en-US" sz="1800" b="1" dirty="0">
                <a:solidFill>
                  <a:schemeClr val="bg1"/>
                </a:solidFill>
                <a:cs typeface="Arial Narrow"/>
              </a:rPr>
              <a:t>with </a:t>
            </a:r>
            <a:r>
              <a:rPr lang="en-US" sz="1800" b="1" dirty="0" smtClean="0">
                <a:solidFill>
                  <a:schemeClr val="bg1"/>
                </a:solidFill>
                <a:cs typeface="Arial Narrow"/>
              </a:rPr>
              <a:t>High Speed Interfaces </a:t>
            </a:r>
            <a:endParaRPr lang="en-US" sz="1800" b="1" dirty="0">
              <a:solidFill>
                <a:schemeClr val="bg1"/>
              </a:solidFill>
              <a:cs typeface="Arial Narrow"/>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098643"/>
            <a:ext cx="585216" cy="585216"/>
          </a:xfrm>
          <a:prstGeom prst="rect">
            <a:avLst/>
          </a:prstGeom>
        </p:spPr>
      </p:pic>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3" y="2451232"/>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1" y="3274904"/>
            <a:ext cx="1761167" cy="517040"/>
          </a:xfrm>
          <a:prstGeom prst="rect">
            <a:avLst/>
          </a:prstGeom>
        </p:spPr>
      </p:pic>
      <p:sp>
        <p:nvSpPr>
          <p:cNvPr id="43" name="Rectangle 42"/>
          <p:cNvSpPr/>
          <p:nvPr/>
        </p:nvSpPr>
        <p:spPr>
          <a:xfrm>
            <a:off x="457201" y="1906846"/>
            <a:ext cx="1819605" cy="2877710"/>
          </a:xfrm>
          <a:prstGeom prst="rect">
            <a:avLst/>
          </a:prstGeom>
        </p:spPr>
        <p:txBody>
          <a:bodyPr wrap="square">
            <a:spAutoFit/>
          </a:bodyPr>
          <a:lstStyle/>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1000D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a:t>
            </a:r>
            <a:r>
              <a:rPr lang="en-US" sz="1200" b="1" dirty="0">
                <a:ea typeface="Helvetica 55 Roman" charset="0"/>
                <a:cs typeface="Arial Narrow"/>
              </a:rPr>
              <a:t>1200D</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FG-1500D/-DC</a:t>
            </a:r>
            <a:endParaRPr lang="en-US" sz="1200" b="1" dirty="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FG-3000D/-DC</a:t>
            </a:r>
          </a:p>
          <a:p>
            <a:pPr marL="285750" indent="-285750">
              <a:lnSpc>
                <a:spcPct val="150000"/>
              </a:lnSpc>
              <a:spcBef>
                <a:spcPts val="300"/>
              </a:spcBef>
              <a:buSzPct val="100000"/>
              <a:buBlip>
                <a:blip r:embed="rId7"/>
              </a:buBlip>
            </a:pPr>
            <a:r>
              <a:rPr lang="en-US" sz="1200" b="1" dirty="0" smtClean="0">
                <a:ea typeface="Helvetica 55 Roman" charset="0"/>
                <a:cs typeface="Arial Narrow"/>
              </a:rPr>
              <a:t>FG-3100D/-DC</a:t>
            </a:r>
            <a:endParaRPr lang="en-US" sz="1200" b="1" dirty="0">
              <a:ea typeface="Helvetica 55 Roman" charset="0"/>
              <a:cs typeface="Arial Narrow"/>
            </a:endParaRPr>
          </a:p>
          <a:p>
            <a:pPr marL="285750" indent="-285750">
              <a:lnSpc>
                <a:spcPct val="150000"/>
              </a:lnSpc>
              <a:spcBef>
                <a:spcPts val="300"/>
              </a:spcBef>
              <a:buSzPct val="100000"/>
              <a:buBlip>
                <a:blip r:embed="rId7"/>
              </a:buBlip>
            </a:pPr>
            <a:r>
              <a:rPr lang="en-US" sz="1200" b="1" dirty="0" smtClean="0">
                <a:ea typeface="Helvetica 55 Roman" charset="0"/>
                <a:cs typeface="Arial Narrow"/>
              </a:rPr>
              <a:t>FG-3200D/-DC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3700D/-DC</a:t>
            </a:r>
          </a:p>
          <a:p>
            <a:pPr marL="285750" indent="-285750">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a:t>
            </a:r>
          </a:p>
          <a:p>
            <a:pPr marL="285750" indent="-285750">
              <a:lnSpc>
                <a:spcPct val="150000"/>
              </a:lnSpc>
              <a:spcBef>
                <a:spcPts val="300"/>
              </a:spcBef>
              <a:buSzPct val="100000"/>
              <a:buBlip>
                <a:blip r:embed="rId7"/>
              </a:buBlip>
            </a:pPr>
            <a:r>
              <a:rPr lang="en-US" sz="1200" b="1" dirty="0" smtClean="0">
                <a:ea typeface="Helvetica 55 Roman" charset="0"/>
                <a:cs typeface="Arial Narrow"/>
              </a:rPr>
              <a:t>D/-DC</a:t>
            </a:r>
            <a:endParaRPr lang="en-US" sz="1200" b="1" dirty="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0"/>
          <a:ext cx="4143574" cy="2405941"/>
        </p:xfrm>
        <a:graphic>
          <a:graphicData uri="http://schemas.openxmlformats.org/drawingml/2006/table">
            <a:tbl>
              <a:tblPr firstRow="1" bandRow="1">
                <a:tableStyleId>{2D5ABB26-0587-4C30-8999-92F81FD0307C}</a:tableStyleId>
              </a:tblPr>
              <a:tblGrid>
                <a:gridCol w="472987"/>
                <a:gridCol w="367058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1"/>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5"/>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3" y="2906940"/>
            <a:ext cx="1698287" cy="281026"/>
          </a:xfrm>
          <a:prstGeom prst="rect">
            <a:avLst/>
          </a:prstGeom>
        </p:spPr>
      </p:pic>
      <p:grpSp>
        <p:nvGrpSpPr>
          <p:cNvPr id="47" name="Shape 248"/>
          <p:cNvGrpSpPr/>
          <p:nvPr/>
        </p:nvGrpSpPr>
        <p:grpSpPr>
          <a:xfrm>
            <a:off x="8383559" y="4329949"/>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59" name="Shape 251"/>
          <p:cNvGrpSpPr/>
          <p:nvPr/>
        </p:nvGrpSpPr>
        <p:grpSpPr>
          <a:xfrm>
            <a:off x="7508368" y="4319549"/>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62" name="Shape 254"/>
          <p:cNvGrpSpPr/>
          <p:nvPr/>
        </p:nvGrpSpPr>
        <p:grpSpPr>
          <a:xfrm>
            <a:off x="7945962" y="4319549"/>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2805545"/>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658846668"/>
              </p:ext>
            </p:extLst>
          </p:nvPr>
        </p:nvGraphicFramePr>
        <p:xfrm>
          <a:off x="252001" y="1080000"/>
          <a:ext cx="8640001" cy="3420001"/>
        </p:xfrm>
        <a:graphic>
          <a:graphicData uri="http://schemas.openxmlformats.org/drawingml/2006/table">
            <a:tbl>
              <a:tblPr firstRow="1" bandRow="1">
                <a:effectLst/>
                <a:tableStyleId>{073A0DAA-6AF3-43AB-8588-CEC1D06C72B9}</a:tableStyleId>
              </a:tblPr>
              <a:tblGrid>
                <a:gridCol w="1538049"/>
                <a:gridCol w="2011921"/>
                <a:gridCol w="1696677"/>
                <a:gridCol w="1696677"/>
                <a:gridCol w="169667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latin typeface="+mn-lt"/>
                          <a:cs typeface="Arial Narrow"/>
                        </a:rPr>
                        <a:t>FG-1000C</a:t>
                      </a:r>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 Gbps</a:t>
                      </a:r>
                    </a:p>
                  </a:txBody>
                  <a:tcPr marT="34290" marB="34290" anchor="ctr" horzOverflow="overflow"/>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Mil</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190,000</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8 Gbps</a:t>
                      </a:r>
                    </a:p>
                  </a:txBody>
                  <a:tcPr marT="34290" marB="34290" anchor="ct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Gbps</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11 Gbps</a:t>
                      </a:r>
                      <a:endParaRPr lang="en-US" sz="900" dirty="0">
                        <a:latin typeface="+mn-lt"/>
                        <a:cs typeface="Arial Narrow"/>
                      </a:endParaRPr>
                    </a:p>
                  </a:txBody>
                  <a:tcPr marT="34290" marB="34290" anchor="ctr" horzOverflow="overflow"/>
                </a:tc>
              </a:tr>
              <a:tr h="379042">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algn="ctr"/>
                      <a:r>
                        <a:rPr lang="en-US" sz="900" dirty="0" smtClean="0">
                          <a:latin typeface="+mn-lt"/>
                          <a:cs typeface="Arial Narrow"/>
                        </a:rPr>
                        <a:t>1.7 Gbps</a:t>
                      </a:r>
                    </a:p>
                  </a:txBody>
                  <a:tcPr marT="34290" marB="34290" anchor="ctr"/>
                </a:tc>
                <a:tc>
                  <a:txBody>
                    <a:bodyPr/>
                    <a:lstStyle/>
                    <a:p>
                      <a:pPr algn="ctr"/>
                      <a:r>
                        <a:rPr lang="en-US" sz="900" dirty="0" smtClean="0">
                          <a:solidFill>
                            <a:srgbClr val="000000"/>
                          </a:solidFill>
                          <a:latin typeface="+mn-lt"/>
                          <a:cs typeface="Arial Narrow"/>
                        </a:rPr>
                        <a:t>3.5</a:t>
                      </a:r>
                      <a:r>
                        <a:rPr lang="en-US" sz="900" baseline="0" dirty="0" smtClean="0">
                          <a:solidFill>
                            <a:srgbClr val="000000"/>
                          </a:solidFill>
                          <a:latin typeface="+mn-lt"/>
                          <a:cs typeface="Arial Narrow"/>
                        </a:rPr>
                        <a:t> </a:t>
                      </a:r>
                      <a:r>
                        <a:rPr lang="en-US" sz="900" dirty="0" smtClean="0">
                          <a:solidFill>
                            <a:srgbClr val="000000"/>
                          </a:solidFill>
                          <a:latin typeface="+mn-lt"/>
                          <a:cs typeface="Arial Narrow"/>
                        </a:rPr>
                        <a:t>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3.5 </a:t>
                      </a:r>
                      <a:r>
                        <a:rPr lang="en-US" sz="900" baseline="0" dirty="0" smtClean="0">
                          <a:solidFill>
                            <a:srgbClr val="000000"/>
                          </a:solidFill>
                          <a:latin typeface="+mn-lt"/>
                          <a:cs typeface="Arial Narrow"/>
                        </a:rPr>
                        <a:t>Gbps</a:t>
                      </a:r>
                      <a:endParaRPr lang="en-US" sz="900" dirty="0" smtClean="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4.3 </a:t>
                      </a:r>
                      <a:r>
                        <a:rPr lang="en-US" sz="900" baseline="0" dirty="0" smtClean="0">
                          <a:latin typeface="+mn-lt"/>
                          <a:cs typeface="Arial Narrow"/>
                        </a:rPr>
                        <a:t>Gbps</a:t>
                      </a:r>
                      <a:endParaRPr lang="en-US" sz="900" dirty="0" smtClean="0">
                        <a:latin typeface="+mn-lt"/>
                        <a:cs typeface="Arial Narrow"/>
                      </a:endParaRPr>
                    </a:p>
                  </a:txBody>
                  <a:tcPr marT="34290" marB="34290" anchor="ctr" horzOverflow="overflow"/>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marT="34290" marB="34290" anchor="ct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xmlns:p14="http://schemas.microsoft.com/office/powerpoint/2010/mai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309280326"/>
              </p:ext>
            </p:extLst>
          </p:nvPr>
        </p:nvGraphicFramePr>
        <p:xfrm>
          <a:off x="252000" y="1080000"/>
          <a:ext cx="8640000" cy="3420000"/>
        </p:xfrm>
        <a:graphic>
          <a:graphicData uri="http://schemas.openxmlformats.org/drawingml/2006/table">
            <a:tbl>
              <a:tblPr firstRow="1" bandRow="1">
                <a:effectLst/>
                <a:tableStyleId>{073A0DAA-6AF3-43AB-8588-CEC1D06C72B9}</a:tableStyleId>
              </a:tblPr>
              <a:tblGrid>
                <a:gridCol w="1512632"/>
                <a:gridCol w="1781842"/>
                <a:gridCol w="1781842"/>
                <a:gridCol w="1781842"/>
                <a:gridCol w="1781842"/>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FG-3240C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40 / 40 / 40</a:t>
                      </a:r>
                      <a:r>
                        <a:rPr lang="en-US" sz="900" baseline="0" dirty="0" smtClean="0"/>
                        <a:t> </a:t>
                      </a:r>
                      <a:r>
                        <a:rPr lang="en-US" sz="900" dirty="0" smtClean="0"/>
                        <a:t>Gbps</a:t>
                      </a:r>
                      <a:endParaRPr lang="en-US" sz="900" dirty="0"/>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t>50 Mil</a:t>
                      </a:r>
                      <a:endParaRPr lang="en-US" sz="900" dirty="0"/>
                    </a:p>
                  </a:txBody>
                  <a:tcPr marT="34290" marB="34290" anchor="ctr"/>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200,000</a:t>
                      </a:r>
                      <a:endParaRPr lang="en-US" sz="900" dirty="0"/>
                    </a:p>
                  </a:txBody>
                  <a:tcPr marT="34290" marB="34290" anchor="ctr"/>
                </a:tc>
                <a:tc>
                  <a:txBody>
                    <a:bodyPr/>
                    <a:lstStyle/>
                    <a:p>
                      <a:pPr algn="ctr"/>
                      <a:r>
                        <a:rPr lang="en-US" sz="900" dirty="0" smtClean="0"/>
                        <a:t>400,000</a:t>
                      </a:r>
                      <a:endParaRPr lang="en-US" sz="900" dirty="0"/>
                    </a:p>
                  </a:txBody>
                  <a:tcPr marT="34290" marB="34290" anchor="ctr"/>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14 Gbps</a:t>
                      </a:r>
                    </a:p>
                  </a:txBody>
                  <a:tcPr marT="34290" marB="34290" anchor="ctr"/>
                </a:tc>
                <a:tc>
                  <a:txBody>
                    <a:bodyPr/>
                    <a:lstStyle/>
                    <a:p>
                      <a:pPr algn="ctr"/>
                      <a:r>
                        <a:rPr lang="en-US" sz="900" dirty="0" smtClean="0"/>
                        <a:t>8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r>
              <a:tr h="359100">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5.7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5.7 Gbps</a:t>
                      </a:r>
                    </a:p>
                  </a:txBody>
                  <a:tcPr marT="34290" marB="34290" anchor="ctr"/>
                </a:tc>
                <a:tc>
                  <a:txBody>
                    <a:bodyPr/>
                    <a:lstStyle/>
                    <a:p>
                      <a:pPr algn="ctr"/>
                      <a:r>
                        <a:rPr lang="en-US" sz="900" dirty="0" smtClean="0"/>
                        <a:t>2.6 Gbps</a:t>
                      </a:r>
                    </a:p>
                  </a:txBody>
                  <a:tcPr marT="34290" marB="34290" anchor="ctr"/>
                </a:tc>
                <a:tc>
                  <a:txBody>
                    <a:bodyPr/>
                    <a:lstStyle/>
                    <a:p>
                      <a:pPr algn="ctr"/>
                      <a:r>
                        <a:rPr lang="en-US" sz="900" dirty="0" smtClean="0"/>
                        <a:t>5.7 Gbps</a:t>
                      </a:r>
                    </a:p>
                  </a:txBody>
                  <a:tcPr marT="34290" marB="34290" anchor="ctr"/>
                </a:tc>
              </a:tr>
              <a:tr h="500175">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12 x 10GE SFP+</a:t>
                      </a:r>
                    </a:p>
                    <a:p>
                      <a:pPr algn="ctr"/>
                      <a:r>
                        <a:rPr lang="en-US" sz="900" dirty="0" smtClean="0"/>
                        <a:t>16</a:t>
                      </a:r>
                      <a:r>
                        <a:rPr lang="en-US" sz="900" baseline="0" dirty="0" smtClean="0"/>
                        <a:t> x GE SFP, 2 x GE RJ45</a:t>
                      </a:r>
                      <a:endParaRPr lang="en-US" sz="900" dirty="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r>
              <a:tr h="31207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 LENC</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xmlns:p14="http://schemas.microsoft.com/office/powerpoint/2010/mai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772524266"/>
              </p:ext>
            </p:extLst>
          </p:nvPr>
        </p:nvGraphicFramePr>
        <p:xfrm>
          <a:off x="252000" y="1080000"/>
          <a:ext cx="8640002" cy="3420001"/>
        </p:xfrm>
        <a:graphic>
          <a:graphicData uri="http://schemas.openxmlformats.org/drawingml/2006/table">
            <a:tbl>
              <a:tblPr firstRow="1" bandRow="1">
                <a:effectLst/>
                <a:tableStyleId>{073A0DAA-6AF3-43AB-8588-CEC1D06C72B9}</a:tableStyleId>
              </a:tblPr>
              <a:tblGrid>
                <a:gridCol w="1512632"/>
                <a:gridCol w="2375790"/>
                <a:gridCol w="2375790"/>
                <a:gridCol w="2375790"/>
              </a:tblGrid>
              <a:tr h="23227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FG-3600C</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r>
              <a:tr h="4685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chemeClr val="tx1"/>
                          </a:solidFill>
                        </a:rPr>
                        <a:t>60</a:t>
                      </a:r>
                      <a:r>
                        <a:rPr lang="en-US" sz="900" baseline="0" dirty="0" smtClean="0">
                          <a:solidFill>
                            <a:schemeClr val="tx1"/>
                          </a:solidFill>
                        </a:rPr>
                        <a:t> / 60 / 60 Gbps</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r>
              <a:tr h="336393">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rPr>
                        <a:t>28 Mil</a:t>
                      </a:r>
                      <a:endParaRPr lang="en-US" sz="900" dirty="0">
                        <a:solidFill>
                          <a:schemeClr val="tx1"/>
                        </a:solidFill>
                      </a:endParaRPr>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80328">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235,000</a:t>
                      </a:r>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29234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25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29234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14 Gbps</a:t>
                      </a:r>
                    </a:p>
                  </a:txBody>
                  <a:tcPr marT="34290" marB="34290" anchor="ctr"/>
                </a:tc>
                <a:tc>
                  <a:txBody>
                    <a:bodyPr/>
                    <a:lstStyle/>
                    <a:p>
                      <a:pPr algn="ctr"/>
                      <a:r>
                        <a:rPr lang="en-US" sz="900" dirty="0" smtClean="0">
                          <a:solidFill>
                            <a:schemeClr val="tx1"/>
                          </a:solidFill>
                          <a:latin typeface="+mn-lt"/>
                          <a:cs typeface="Arial Narrow"/>
                        </a:rPr>
                        <a:t>23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25 Gbps</a:t>
                      </a:r>
                      <a:endParaRPr lang="en-US" sz="900" dirty="0">
                        <a:solidFill>
                          <a:schemeClr val="tx1"/>
                        </a:solidFill>
                      </a:endParaRPr>
                    </a:p>
                  </a:txBody>
                  <a:tcPr marT="34290" marB="34290" anchor="ctr" horzOverflow="overflow"/>
                </a:tc>
              </a:tr>
              <a:tr h="360422">
                <a:tc>
                  <a:txBody>
                    <a:bodyPr/>
                    <a:lstStyle/>
                    <a:p>
                      <a:r>
                        <a:rPr lang="en-US" sz="900" b="1" dirty="0" smtClean="0">
                          <a:solidFill>
                            <a:srgbClr val="FFFFFF"/>
                          </a:solidFill>
                        </a:rPr>
                        <a:t>Antivirus </a:t>
                      </a:r>
                    </a:p>
                    <a:p>
                      <a:r>
                        <a:rPr lang="en-US" sz="900" b="1" dirty="0" smtClean="0">
                          <a:solidFill>
                            <a:srgbClr val="FFFFFF"/>
                          </a:solidFill>
                        </a:rPr>
                        <a:t>(Proxy Based) </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5.8 Gbps</a:t>
                      </a:r>
                    </a:p>
                  </a:txBody>
                  <a:tcPr marT="34290" marB="34290" anchor="ctr"/>
                </a:tc>
                <a:tc>
                  <a:txBody>
                    <a:bodyPr/>
                    <a:lstStyle/>
                    <a:p>
                      <a:pPr algn="ctr"/>
                      <a:r>
                        <a:rPr lang="en-US" sz="900" dirty="0" smtClean="0">
                          <a:solidFill>
                            <a:schemeClr val="tx1"/>
                          </a:solidFill>
                          <a:latin typeface="+mn-lt"/>
                          <a:cs typeface="Arial Narrow"/>
                        </a:rPr>
                        <a:t>7.5 Gbps</a:t>
                      </a:r>
                    </a:p>
                  </a:txBody>
                  <a:tcPr marT="34290" marB="34290" anchor="ctr" horzOverflow="overflow"/>
                </a:tc>
                <a:tc>
                  <a:txBody>
                    <a:bodyPr/>
                    <a:lstStyle/>
                    <a:p>
                      <a:pPr algn="ctr"/>
                      <a:r>
                        <a:rPr lang="en-US" sz="900" dirty="0" smtClean="0">
                          <a:solidFill>
                            <a:schemeClr val="tx1"/>
                          </a:solidFill>
                        </a:rPr>
                        <a:t>7.5 Gbps</a:t>
                      </a:r>
                    </a:p>
                  </a:txBody>
                  <a:tcPr marT="34290" marB="34290" anchor="ctr" horzOverflow="overflow"/>
                </a:tc>
              </a:tr>
              <a:tr h="648759">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rPr>
                        <a:t>12 x 10GE </a:t>
                      </a:r>
                      <a:br>
                        <a:rPr lang="en-US" sz="900" dirty="0" smtClean="0">
                          <a:solidFill>
                            <a:schemeClr val="tx1"/>
                          </a:solidFill>
                        </a:rPr>
                      </a:br>
                      <a:r>
                        <a:rPr lang="en-US" sz="900" dirty="0" smtClean="0">
                          <a:solidFill>
                            <a:schemeClr val="tx1"/>
                          </a:solidFill>
                        </a:rPr>
                        <a:t>SFP+</a:t>
                      </a:r>
                    </a:p>
                    <a:p>
                      <a:pPr algn="ctr"/>
                      <a:r>
                        <a:rPr lang="en-US" sz="900" dirty="0" smtClean="0">
                          <a:solidFill>
                            <a:schemeClr val="tx1"/>
                          </a:solidFill>
                        </a:rPr>
                        <a:t>16</a:t>
                      </a:r>
                      <a:r>
                        <a:rPr lang="en-US" sz="900" baseline="0" dirty="0" smtClean="0">
                          <a:solidFill>
                            <a:schemeClr val="tx1"/>
                          </a:solidFill>
                        </a:rPr>
                        <a:t> x GE SFP, 2 x GE RJ45</a:t>
                      </a:r>
                      <a:endParaRPr lang="en-US" sz="900" dirty="0" smtClean="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r>
              <a:tr h="29234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128 GB</a:t>
                      </a:r>
                      <a:endParaRPr lang="en-US" sz="900" dirty="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6253">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79" y="2566737"/>
            <a:ext cx="184666" cy="30008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862080039"/>
      </p:ext>
    </p:extLst>
  </p:cSld>
  <p:clrMapOvr>
    <a:masterClrMapping/>
  </p:clrMapOvr>
  <p:transition xmlns:p14="http://schemas.microsoft.com/office/powerpoint/2010/mai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 1000C</a:t>
            </a:r>
            <a:endParaRPr lang="en-US" b="0" i="0" dirty="0">
              <a:latin typeface="+mn-lt"/>
              <a:cs typeface="Arial Narrow"/>
            </a:endParaRPr>
          </a:p>
        </p:txBody>
      </p:sp>
      <p:pic>
        <p:nvPicPr>
          <p:cNvPr id="4" name="Picture 3"/>
          <p:cNvPicPr>
            <a:picLocks noChangeAspect="1"/>
          </p:cNvPicPr>
          <p:nvPr/>
        </p:nvPicPr>
        <p:blipFill>
          <a:blip r:embed="rId4"/>
          <a:stretch>
            <a:fillRect/>
          </a:stretch>
        </p:blipFill>
        <p:spPr>
          <a:xfrm>
            <a:off x="1094013" y="988292"/>
            <a:ext cx="3600000" cy="1926358"/>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637286271"/>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20/20/20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6 Gbps</a:t>
                      </a:r>
                      <a:endParaRPr lang="en-US" sz="900" b="0" i="0" dirty="0">
                        <a:solidFill>
                          <a:srgbClr val="000000"/>
                        </a:solidFill>
                        <a:latin typeface="+mn-lt"/>
                        <a:cs typeface="Arial Narrow"/>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6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Antivirus Throughput (Proxy Based)</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1.7 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7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190,000</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1.3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18" name="Rectangle 47"/>
          <p:cNvSpPr>
            <a:spLocks noChangeArrowheads="1"/>
          </p:cNvSpPr>
          <p:nvPr/>
        </p:nvSpPr>
        <p:spPr bwMode="auto">
          <a:xfrm>
            <a:off x="5867401" y="1161143"/>
            <a:ext cx="2884755" cy="1043214"/>
          </a:xfrm>
          <a:prstGeom prst="rect">
            <a:avLst/>
          </a:prstGeom>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12x GE RJ45 Ports</a:t>
            </a:r>
          </a:p>
          <a:p>
            <a:pPr marL="343047" indent="-343047" defTabSz="914417">
              <a:spcBef>
                <a:spcPct val="20000"/>
              </a:spcBef>
              <a:buClr>
                <a:schemeClr val="accent6"/>
              </a:buClr>
              <a:buFont typeface="+mj-ea"/>
              <a:buAutoNum type="circleNumDbPlain"/>
            </a:pPr>
            <a:r>
              <a:rPr lang="en-US" sz="1000" dirty="0"/>
              <a:t>2x 10GE SFP+ slots</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8x Shared Media interfaces pairs</a:t>
            </a:r>
          </a:p>
          <a:p>
            <a:pPr marL="343047" indent="-343047" defTabSz="914417">
              <a:spcBef>
                <a:spcPct val="20000"/>
              </a:spcBef>
              <a:buClr>
                <a:schemeClr val="accent6"/>
              </a:buClr>
              <a:buFont typeface="+mj-ea"/>
              <a:buAutoNum type="circleNumDbPlain"/>
            </a:pPr>
            <a:r>
              <a:rPr lang="en-US" sz="1000" dirty="0"/>
              <a:t>2x Bypass Interfaces pairs</a:t>
            </a:r>
          </a:p>
        </p:txBody>
      </p:sp>
      <p:pic>
        <p:nvPicPr>
          <p:cNvPr id="21" name="Picture 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471112" y="2297696"/>
            <a:ext cx="372259" cy="547200"/>
          </a:xfrm>
          <a:prstGeom prst="rect">
            <a:avLst/>
          </a:prstGeom>
        </p:spPr>
      </p:pic>
      <p:pic>
        <p:nvPicPr>
          <p:cNvPr id="23" name="Picture 2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5316" y="2297696"/>
            <a:ext cx="372259" cy="547200"/>
          </a:xfrm>
          <a:prstGeom prst="rect">
            <a:avLst/>
          </a:prstGeom>
        </p:spPr>
      </p:pic>
      <p:pic>
        <p:nvPicPr>
          <p:cNvPr id="24" name="Picture 23"/>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46909" y="2297696"/>
            <a:ext cx="372258" cy="547200"/>
          </a:xfrm>
          <a:prstGeom prst="rect">
            <a:avLst/>
          </a:prstGeom>
        </p:spPr>
      </p:pic>
      <p:pic>
        <p:nvPicPr>
          <p:cNvPr id="27" name="Picture 26"/>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119520" y="2296499"/>
            <a:ext cx="372259" cy="547200"/>
          </a:xfrm>
          <a:prstGeom prst="rect">
            <a:avLst/>
          </a:prstGeom>
        </p:spPr>
      </p:pic>
      <p:pic>
        <p:nvPicPr>
          <p:cNvPr id="28" name="Picture 2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443724" y="2296499"/>
            <a:ext cx="372259" cy="547200"/>
          </a:xfrm>
          <a:prstGeom prst="rect">
            <a:avLst/>
          </a:prstGeom>
        </p:spPr>
      </p:pic>
      <p:pic>
        <p:nvPicPr>
          <p:cNvPr id="29" name="Picture 28"/>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090583" y="2297696"/>
            <a:ext cx="371569" cy="547200"/>
          </a:xfrm>
          <a:prstGeom prst="rect">
            <a:avLst/>
          </a:prstGeom>
        </p:spPr>
      </p:pic>
      <p:pic>
        <p:nvPicPr>
          <p:cNvPr id="30" name="Picture 29"/>
          <p:cNvPicPr>
            <a:picLocks noChangeAspect="1"/>
          </p:cNvPicPr>
          <p:nvPr/>
        </p:nvPicPr>
        <p:blipFill rotWithShape="1">
          <a:blip r:embed="rId12" cstate="print">
            <a:extLst>
              <a:ext uri="{28A0092B-C50C-407E-A947-70E740481C1C}">
                <a14:useLocalDpi xmlns:a14="http://schemas.microsoft.com/office/drawing/2010/main"/>
              </a:ext>
            </a:extLst>
          </a:blip>
          <a:srcRect t="-1"/>
          <a:stretch/>
        </p:blipFill>
        <p:spPr>
          <a:xfrm>
            <a:off x="8414097" y="2306768"/>
            <a:ext cx="349923" cy="547200"/>
          </a:xfrm>
          <a:prstGeom prst="rect">
            <a:avLst/>
          </a:prstGeom>
        </p:spPr>
      </p:pic>
      <p:pic>
        <p:nvPicPr>
          <p:cNvPr id="2" name="Picture 1" descr="Storage-12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765970" y="2296499"/>
            <a:ext cx="371646" cy="547200"/>
          </a:xfrm>
          <a:prstGeom prst="rect">
            <a:avLst/>
          </a:prstGeom>
        </p:spPr>
      </p:pic>
    </p:spTree>
    <p:extLst>
      <p:ext uri="{BB962C8B-B14F-4D97-AF65-F5344CB8AC3E}">
        <p14:creationId xmlns:p14="http://schemas.microsoft.com/office/powerpoint/2010/main" val="2409560666"/>
      </p:ext>
    </p:extLst>
  </p:cSld>
  <p:clrMapOvr>
    <a:masterClrMapping/>
  </p:clrMapOvr>
  <p:transition xmlns:p14="http://schemas.microsoft.com/office/powerpoint/2010/mai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428297849"/>
              </p:ext>
            </p:extLst>
          </p:nvPr>
        </p:nvGraphicFramePr>
        <p:xfrm>
          <a:off x="457200" y="2914651"/>
          <a:ext cx="8305800" cy="17013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52 / 52 / 33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8 Gbps</a:t>
                      </a:r>
                      <a:endParaRPr lang="en-US" sz="900" b="0" i="0" dirty="0">
                        <a:solidFill>
                          <a:srgbClr val="000000"/>
                        </a:solidFill>
                        <a:latin typeface="+mn-lt"/>
                        <a:cs typeface="Arial Narrow"/>
                      </a:endParaRPr>
                    </a:p>
                  </a:txBody>
                  <a:tcPr marL="61703" marR="61703" marT="26030" marB="26030" anchor="ctr" horzOverflow="overflow"/>
                </a:tc>
              </a:tr>
              <a:tr h="1938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3.5</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11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280,000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25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3.6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cxnSp>
        <p:nvCxnSpPr>
          <p:cNvPr id="4" name="Straight Connector 3"/>
          <p:cNvCxnSpPr/>
          <p:nvPr/>
        </p:nvCxnSpPr>
        <p:spPr bwMode="auto">
          <a:xfrm>
            <a:off x="2296115"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4" y="1797047"/>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6"/>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3"/>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2"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8" y="2296499"/>
            <a:ext cx="371646" cy="547200"/>
          </a:xfrm>
          <a:prstGeom prst="rect">
            <a:avLst/>
          </a:prstGeom>
        </p:spPr>
      </p:pic>
      <p:sp>
        <p:nvSpPr>
          <p:cNvPr id="39" name="Oval 38"/>
          <p:cNvSpPr/>
          <p:nvPr/>
        </p:nvSpPr>
        <p:spPr bwMode="auto">
          <a:xfrm>
            <a:off x="15978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2792348"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2" name="Oval 41"/>
          <p:cNvSpPr/>
          <p:nvPr/>
        </p:nvSpPr>
        <p:spPr bwMode="auto">
          <a:xfrm>
            <a:off x="3223784" y="15091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10546072"/>
      </p:ext>
    </p:extLst>
  </p:cSld>
  <p:clrMapOvr>
    <a:masterClrMapping/>
  </p:clrMapOvr>
  <p:transition xmlns:p14="http://schemas.microsoft.com/office/powerpoint/2010/mai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2"/>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97312371"/>
              </p:ext>
            </p:extLst>
          </p:nvPr>
        </p:nvGraphicFramePr>
        <p:xfrm>
          <a:off x="457200" y="2914651"/>
          <a:ext cx="8305800" cy="183380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000000"/>
                          </a:solidFill>
                          <a:latin typeface="+mn-lt"/>
                          <a:cs typeface="Arial Narrow"/>
                        </a:rPr>
                        <a:t>72 / 72 / 55 Gbps</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11 Gbps</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Antivirus Throughput (Proxy Based / Flow Based)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4.3 </a:t>
                      </a:r>
                      <a:r>
                        <a:rPr lang="en-US" sz="900" baseline="0" dirty="0" smtClean="0">
                          <a:solidFill>
                            <a:srgbClr val="000000"/>
                          </a:solidFill>
                          <a:latin typeface="+mn-lt"/>
                          <a:cs typeface="Arial Narrow"/>
                        </a:rPr>
                        <a:t>Gbps</a:t>
                      </a:r>
                      <a:endParaRPr lang="en-US" sz="900" dirty="0" smtClean="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11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 / 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290,000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48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2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444059"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399375"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12488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674137912"/>
      </p:ext>
    </p:extLst>
  </p:cSld>
  <p:clrMapOvr>
    <a:masterClrMapping/>
  </p:clrMapOvr>
  <p:transition xmlns:p14="http://schemas.microsoft.com/office/powerpoint/2010/mai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730505102"/>
              </p:ext>
            </p:extLst>
          </p:nvPr>
        </p:nvGraphicFramePr>
        <p:xfrm>
          <a:off x="457200" y="2914651"/>
          <a:ext cx="8305800" cy="17013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solidFill>
                            <a:schemeClr val="bg1"/>
                          </a:solidFill>
                          <a:effectLst/>
                          <a:latin typeface="+mn-lt"/>
                          <a:cs typeface="Arial Narrow"/>
                        </a:rPr>
                        <a:t>Hardware Performance</a:t>
                      </a:r>
                      <a:endParaRPr kumimoji="0" lang="en-US" sz="1200" b="0" i="0" u="none" strike="noStrike" cap="none" normalizeH="0" baseline="0" dirty="0" smtClean="0">
                        <a:ln>
                          <a:noFill/>
                        </a:ln>
                        <a:solidFill>
                          <a:schemeClr val="bg1"/>
                        </a:solidFill>
                        <a:effectLst/>
                        <a:latin typeface="+mn-lt"/>
                        <a:cs typeface="Arial Narrow"/>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7605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latin typeface="+mn-lt"/>
                          <a:cs typeface="Arial Narrow"/>
                        </a:rPr>
                        <a:t>Firewall </a:t>
                      </a:r>
                      <a:r>
                        <a:rPr kumimoji="0" lang="en-US" sz="900" b="1" u="none" strike="noStrike" cap="none" normalizeH="0" baseline="0" dirty="0" smtClean="0">
                          <a:ln>
                            <a:noFill/>
                          </a:ln>
                          <a:solidFill>
                            <a:srgbClr val="000000"/>
                          </a:solidFill>
                          <a:effectLst/>
                          <a:latin typeface="+mn-lt"/>
                          <a:cs typeface="Arial Narrow"/>
                        </a:rPr>
                        <a:t>Throughput (1518/512/64)</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80 / 80 / 55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IPS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11 Gbps</a:t>
                      </a:r>
                      <a:endParaRPr lang="en-US" sz="900" b="0" i="0" dirty="0">
                        <a:solidFill>
                          <a:srgbClr val="000000"/>
                        </a:solidFill>
                        <a:latin typeface="+mn-lt"/>
                        <a:cs typeface="Arial Narrow"/>
                      </a:endParaRPr>
                    </a:p>
                  </a:txBody>
                  <a:tcPr marL="61703" marR="61703" marT="26030" marB="26030" anchor="ctr" horzOverflow="overflow"/>
                </a:tc>
              </a:tr>
              <a:tr h="1938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latin typeface="+mn-lt"/>
                          <a:cs typeface="Arial Narrow"/>
                        </a:rPr>
                        <a:t>Firewall Latency</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dirty="0" smtClean="0">
                          <a:solidFill>
                            <a:srgbClr val="000000"/>
                          </a:solidFill>
                          <a:latin typeface="+mn-lt"/>
                          <a:cs typeface="Arial Narrow"/>
                        </a:rPr>
                        <a:t>3 </a:t>
                      </a:r>
                      <a:r>
                        <a:rPr lang="el-GR" sz="900" kern="1200" dirty="0" smtClean="0">
                          <a:solidFill>
                            <a:srgbClr val="000000"/>
                          </a:solidFill>
                          <a:effectLst/>
                          <a:latin typeface="+mn-lt"/>
                          <a:cs typeface="Arial Narrow"/>
                        </a:rPr>
                        <a:t>μs </a:t>
                      </a:r>
                      <a:endParaRPr lang="en-US" sz="900" b="0" i="0" dirty="0">
                        <a:solidFill>
                          <a:srgbClr val="000000"/>
                        </a:solidFill>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4.3</a:t>
                      </a:r>
                      <a:r>
                        <a:rPr lang="en-US" sz="900" b="0" i="0" baseline="0" dirty="0" smtClean="0">
                          <a:solidFill>
                            <a:srgbClr val="000000"/>
                          </a:solidFill>
                          <a:latin typeface="+mn-lt"/>
                          <a:cs typeface="Arial Narrow"/>
                        </a:rPr>
                        <a:t> </a:t>
                      </a:r>
                      <a:r>
                        <a:rPr lang="en-US" sz="900" b="0" i="0" dirty="0" smtClean="0">
                          <a:solidFill>
                            <a:srgbClr val="000000"/>
                          </a:solidFill>
                          <a:latin typeface="+mn-lt"/>
                          <a:cs typeface="Arial Narrow"/>
                        </a:rPr>
                        <a:t>Gbps</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Concurrent Sessions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latin typeface="+mn-lt"/>
                          <a:cs typeface="Arial Narrow"/>
                        </a:rPr>
                        <a:t>12 Mil</a:t>
                      </a:r>
                      <a:endParaRPr kumimoji="0" lang="en-US" sz="900" b="0"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latin typeface="+mn-lt"/>
                          <a:cs typeface="Arial Narrow"/>
                        </a:rPr>
                        <a:t>Virtual Domains (Default / Max)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10/250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New Sessions/Sec</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Narrow"/>
                        </a:rPr>
                        <a:t>300,000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latin typeface="+mn-lt"/>
                          <a:cs typeface="Arial Narrow"/>
                        </a:rPr>
                        <a:t>Firewall Policies</a:t>
                      </a:r>
                      <a:endParaRPr kumimoji="0" lang="en-US" sz="900" b="1" i="0" u="none" strike="noStrike" cap="none" normalizeH="0" baseline="0" dirty="0" smtClean="0">
                        <a:ln>
                          <a:noFill/>
                        </a:ln>
                        <a:solidFill>
                          <a:srgbClr val="000000"/>
                        </a:solidFill>
                        <a:effectLst/>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100,000</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Max Number of FortiTokens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IPSec VPN Throughput </a:t>
                      </a:r>
                      <a:endParaRPr lang="en-US" sz="900" b="1" i="0"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50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Client-to-Gateway IPSec VPN Tunnels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50,000</a:t>
                      </a:r>
                      <a:endParaRPr lang="en-US" sz="900" b="0" i="0" dirty="0">
                        <a:solidFill>
                          <a:srgbClr val="000000"/>
                        </a:solidFill>
                        <a:latin typeface="+mn-lt"/>
                        <a:cs typeface="Arial Narrow"/>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latin typeface="+mn-lt"/>
                          <a:cs typeface="Arial Narrow"/>
                        </a:rPr>
                        <a:t>SSL-VPN Throughput </a:t>
                      </a:r>
                      <a:endParaRPr lang="en-US" sz="900" b="1" dirty="0" smtClean="0">
                        <a:solidFill>
                          <a:srgbClr val="000000"/>
                        </a:solidFill>
                        <a:latin typeface="+mn-lt"/>
                        <a:cs typeface="Arial Narrow"/>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Arial Narrow"/>
                        </a:rPr>
                        <a:t>4 Gbps</a:t>
                      </a:r>
                      <a:endParaRPr kumimoji="0" lang="en-US" sz="900" b="0" i="0" u="none" strike="noStrike" cap="none" normalizeH="0" baseline="0" dirty="0">
                        <a:ln>
                          <a:noFill/>
                        </a:ln>
                        <a:solidFill>
                          <a:srgbClr val="000000"/>
                        </a:solidFill>
                        <a:effectLst/>
                        <a:latin typeface="+mn-lt"/>
                        <a:ea typeface="MS PGothic" pitchFamily="34" charset="-128"/>
                        <a:cs typeface="Arial Narrow"/>
                      </a:endParaRPr>
                    </a:p>
                  </a:txBody>
                  <a:tcPr marL="61703" marR="61703" marT="26030" marB="26030" anchor="ctr" horzOverflow="overflow"/>
                </a:tc>
                <a:tc>
                  <a:txBody>
                    <a:bodyPr/>
                    <a:lstStyle/>
                    <a:p>
                      <a:r>
                        <a:rPr lang="en-US" sz="900" b="1" kern="1200" dirty="0" smtClean="0">
                          <a:solidFill>
                            <a:srgbClr val="000000"/>
                          </a:solidFill>
                          <a:effectLst/>
                          <a:latin typeface="+mn-lt"/>
                          <a:cs typeface="Arial Narrow"/>
                        </a:rPr>
                        <a:t>Concurrent SSL-VPN Users </a:t>
                      </a:r>
                    </a:p>
                    <a:p>
                      <a:r>
                        <a:rPr lang="en-US" sz="900" b="1" kern="1200" dirty="0" smtClean="0">
                          <a:solidFill>
                            <a:srgbClr val="000000"/>
                          </a:solidFill>
                          <a:effectLst/>
                          <a:latin typeface="+mn-lt"/>
                          <a:cs typeface="Arial Narrow"/>
                        </a:rPr>
                        <a:t>(Recommended Max) </a:t>
                      </a:r>
                      <a:endParaRPr lang="en-US" sz="900" b="1" i="0" dirty="0">
                        <a:solidFill>
                          <a:srgbClr val="000000"/>
                        </a:solidFill>
                        <a:latin typeface="+mn-lt"/>
                        <a:cs typeface="Arial Narrow"/>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10,000</a:t>
                      </a:r>
                      <a:endParaRPr lang="en-US" sz="900" b="0" i="0" dirty="0">
                        <a:solidFill>
                          <a:srgbClr val="000000"/>
                        </a:solidFill>
                        <a:latin typeface="+mn-lt"/>
                        <a:cs typeface="Arial Narrow"/>
                      </a:endParaRPr>
                    </a:p>
                  </a:txBody>
                  <a:tcPr marL="61703" marR="61703" marT="26030" marB="26030" anchor="ctr" horzOverflow="overflow"/>
                </a:tc>
              </a:tr>
            </a:tbl>
          </a:graphicData>
        </a:graphic>
      </p:graphicFrame>
      <p:sp>
        <p:nvSpPr>
          <p:cNvPr id="22"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a:t>16x GE SFP Slots</a:t>
            </a:r>
          </a:p>
          <a:p>
            <a:pPr marL="343047" indent="-343047" defTabSz="914417">
              <a:spcBef>
                <a:spcPct val="20000"/>
              </a:spcBef>
              <a:buClr>
                <a:schemeClr val="accent6"/>
              </a:buClr>
              <a:buFont typeface="+mj-ea"/>
              <a:buAutoNum type="circleNumDbPlain"/>
            </a:pPr>
            <a:r>
              <a:rPr lang="en-US" sz="1000" dirty="0"/>
              <a:t>16x GE RJ45 Ports</a:t>
            </a:r>
          </a:p>
          <a:p>
            <a:pPr marL="343047" indent="-343047" defTabSz="914417">
              <a:spcBef>
                <a:spcPct val="20000"/>
              </a:spcBef>
              <a:buClr>
                <a:schemeClr val="accent6"/>
              </a:buClr>
              <a:buFont typeface="+mj-ea"/>
              <a:buAutoNum type="circleNumDbPlain"/>
            </a:pPr>
            <a:r>
              <a:rPr lang="en-US" sz="1000"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6"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4"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0" name="Picture 29"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500821"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2456137"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4" name="Oval 33"/>
          <p:cNvSpPr/>
          <p:nvPr/>
        </p:nvSpPr>
        <p:spPr bwMode="auto">
          <a:xfrm>
            <a:off x="4295166" y="18212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981680724"/>
      </p:ext>
    </p:extLst>
  </p:cSld>
  <p:clrMapOvr>
    <a:masterClrMapping/>
  </p:clrMapOvr>
  <p:transition xmlns:p14="http://schemas.microsoft.com/office/powerpoint/2010/mai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5" tIns="45700" rIns="91425" bIns="45700" anchor="ctr" anchorCtr="0">
            <a:noAutofit/>
          </a:bodyPr>
          <a:lstStyle/>
          <a:p>
            <a:pPr marL="0" marR="0" lvl="0" indent="0" algn="l" rtl="0">
              <a:lnSpc>
                <a:spcPct val="94000"/>
              </a:lnSpc>
              <a:spcBef>
                <a:spcPts val="0"/>
              </a:spcBef>
              <a:buClr>
                <a:schemeClr val="dk1"/>
              </a:buClr>
              <a:buSzPct val="25000"/>
              <a:buFont typeface="Arial"/>
              <a:buNone/>
            </a:pPr>
            <a:r>
              <a:rPr lang="en" sz="2400" b="0" i="0" u="none" strike="noStrike" cap="none" baseline="0">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3" y="1046119"/>
            <a:ext cx="1239748" cy="756324"/>
          </a:xfrm>
          <a:prstGeom prst="rect">
            <a:avLst/>
          </a:prstGeom>
          <a:noFill/>
          <a:ln>
            <a:noFill/>
          </a:ln>
        </p:spPr>
      </p:pic>
      <p:sp>
        <p:nvSpPr>
          <p:cNvPr id="136" name="Shape 87"/>
          <p:cNvSpPr/>
          <p:nvPr/>
        </p:nvSpPr>
        <p:spPr>
          <a:xfrm>
            <a:off x="4419444" y="3449089"/>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sp>
        <p:nvSpPr>
          <p:cNvPr id="137" name="Shape 88"/>
          <p:cNvSpPr/>
          <p:nvPr/>
        </p:nvSpPr>
        <p:spPr>
          <a:xfrm>
            <a:off x="277589" y="1089811"/>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2000" b="0" i="0" u="none" strike="noStrike" cap="none" baseline="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0" y="1292491"/>
            <a:ext cx="1475923" cy="974667"/>
          </a:xfrm>
          <a:prstGeom prst="rect">
            <a:avLst/>
          </a:prstGeom>
          <a:noFill/>
          <a:ln>
            <a:noFill/>
          </a:ln>
        </p:spPr>
      </p:pic>
      <p:cxnSp>
        <p:nvCxnSpPr>
          <p:cNvPr id="139" name="Shape 90"/>
          <p:cNvCxnSpPr/>
          <p:nvPr/>
        </p:nvCxnSpPr>
        <p:spPr>
          <a:xfrm>
            <a:off x="4576042" y="2749549"/>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0"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0"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89" y="1919907"/>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3"/>
            <a:ext cx="2116864" cy="204310"/>
          </a:xfrm>
          <a:prstGeom prst="roundRect">
            <a:avLst>
              <a:gd name="adj" fmla="val 16667"/>
            </a:avLst>
          </a:prstGeom>
          <a:solidFill>
            <a:srgbClr val="69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5"/>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5" y="1869741"/>
            <a:ext cx="2165431" cy="61555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Carrier Class Firewall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(CCFW)</a:t>
            </a:r>
          </a:p>
          <a:p>
            <a:pPr marL="0" marR="0" lvl="0" indent="0" algn="ctr" rtl="0">
              <a:spcBef>
                <a:spcPts val="0"/>
              </a:spcBef>
              <a:buNone/>
            </a:pPr>
            <a:endParaRPr sz="1400" b="1" i="0" u="none" strike="noStrike" cap="none" baseline="0">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8" y="2204588"/>
            <a:ext cx="1453396" cy="886885"/>
          </a:xfrm>
          <a:prstGeom prst="rect">
            <a:avLst/>
          </a:prstGeom>
          <a:noFill/>
          <a:ln>
            <a:noFill/>
          </a:ln>
        </p:spPr>
      </p:pic>
      <p:sp>
        <p:nvSpPr>
          <p:cNvPr id="149" name="Shape 100"/>
          <p:cNvSpPr/>
          <p:nvPr/>
        </p:nvSpPr>
        <p:spPr>
          <a:xfrm>
            <a:off x="6503078" y="4240251"/>
            <a:ext cx="2219394"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Distributed Enterprise</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&amp; Small Business</a:t>
            </a:r>
          </a:p>
        </p:txBody>
      </p:sp>
      <p:sp>
        <p:nvSpPr>
          <p:cNvPr id="150" name="Shape 101"/>
          <p:cNvSpPr/>
          <p:nvPr/>
        </p:nvSpPr>
        <p:spPr>
          <a:xfrm>
            <a:off x="7686202" y="2717416"/>
            <a:ext cx="1236449"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0" y="1249796"/>
            <a:ext cx="662185" cy="55399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Cloud </a:t>
            </a:r>
          </a:p>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(CFW)</a:t>
            </a:r>
          </a:p>
        </p:txBody>
      </p:sp>
      <p:sp>
        <p:nvSpPr>
          <p:cNvPr id="153" name="Shape 104"/>
          <p:cNvSpPr txBox="1"/>
          <p:nvPr/>
        </p:nvSpPr>
        <p:spPr>
          <a:xfrm>
            <a:off x="6455008" y="3025266"/>
            <a:ext cx="1331627" cy="24622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0"/>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Internal</a:t>
            </a:r>
          </a:p>
          <a:p>
            <a:pPr marL="0" marR="0" lvl="0" indent="0" rtl="0">
              <a:spcBef>
                <a:spcPts val="0"/>
              </a:spcBef>
              <a:buSzPct val="25000"/>
              <a:buNone/>
            </a:pPr>
            <a:r>
              <a:rPr lang="en" sz="1000" b="1">
                <a:solidFill>
                  <a:srgbClr val="36424A"/>
                </a:solidFill>
              </a:rPr>
              <a:t>Segmentation</a:t>
            </a:r>
          </a:p>
          <a:p>
            <a:pPr marL="0" marR="0" lvl="0" indent="0" rtl="0">
              <a:spcBef>
                <a:spcPts val="0"/>
              </a:spcBef>
              <a:buSzPct val="25000"/>
              <a:buNone/>
            </a:pPr>
            <a:r>
              <a:rPr lang="en" sz="1000" b="1" i="0" u="none" strike="noStrike" cap="none" baseline="0">
                <a:solidFill>
                  <a:srgbClr val="36424A"/>
                </a:solidFill>
                <a:latin typeface="Arial"/>
                <a:ea typeface="Arial"/>
                <a:cs typeface="Arial"/>
                <a:sym typeface="Arial"/>
              </a:rPr>
              <a:t>Firewall</a:t>
            </a:r>
          </a:p>
          <a:p>
            <a:pPr marL="0" marR="0" lvl="0" indent="0" rtl="0">
              <a:spcBef>
                <a:spcPts val="0"/>
              </a:spcBef>
              <a:buSzPct val="25000"/>
              <a:buNone/>
            </a:pPr>
            <a:r>
              <a:rPr lang="en" sz="1000" b="0" i="0" u="none" strike="noStrike" cap="none" baseline="0">
                <a:solidFill>
                  <a:srgbClr val="36424A"/>
                </a:solidFill>
                <a:latin typeface="Arial"/>
                <a:ea typeface="Arial"/>
                <a:cs typeface="Arial"/>
                <a:sym typeface="Arial"/>
              </a:rPr>
              <a:t>(I</a:t>
            </a:r>
            <a:r>
              <a:rPr lang="en" sz="1000">
                <a:solidFill>
                  <a:srgbClr val="36424A"/>
                </a:solidFill>
              </a:rPr>
              <a:t>S</a:t>
            </a:r>
            <a:r>
              <a:rPr lang="en" sz="1000" b="0" i="0" u="none" strike="noStrike" cap="none" baseline="0">
                <a:solidFill>
                  <a:srgbClr val="36424A"/>
                </a:solidFill>
                <a:latin typeface="Arial"/>
                <a:ea typeface="Arial"/>
                <a:cs typeface="Arial"/>
                <a:sym typeface="Arial"/>
              </a:rPr>
              <a:t>FW)</a:t>
            </a:r>
          </a:p>
        </p:txBody>
      </p:sp>
      <p:sp>
        <p:nvSpPr>
          <p:cNvPr id="157" name="Shape 108"/>
          <p:cNvSpPr/>
          <p:nvPr/>
        </p:nvSpPr>
        <p:spPr>
          <a:xfrm>
            <a:off x="7106121" y="1528441"/>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0" y="1524475"/>
            <a:ext cx="656704" cy="831272"/>
          </a:xfrm>
          <a:prstGeom prst="rect">
            <a:avLst/>
          </a:prstGeom>
          <a:noFill/>
          <a:ln>
            <a:noFill/>
          </a:ln>
        </p:spPr>
      </p:pic>
      <p:sp>
        <p:nvSpPr>
          <p:cNvPr id="159" name="Shape 110"/>
          <p:cNvSpPr txBox="1"/>
          <p:nvPr/>
        </p:nvSpPr>
        <p:spPr>
          <a:xfrm rot="16200000">
            <a:off x="-283213" y="3512666"/>
            <a:ext cx="843425" cy="2769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0" i="0" u="none" strike="noStrike" cap="none" baseline="0">
                <a:solidFill>
                  <a:srgbClr val="7F7F7F"/>
                </a:solidFill>
                <a:latin typeface="Arial"/>
                <a:ea typeface="Arial"/>
                <a:cs typeface="Arial"/>
                <a:sym typeface="Arial"/>
              </a:rPr>
              <a:t>Boundary</a:t>
            </a:r>
          </a:p>
        </p:txBody>
      </p:sp>
      <p:grpSp>
        <p:nvGrpSpPr>
          <p:cNvPr id="160" name="Shape 111"/>
          <p:cNvGrpSpPr/>
          <p:nvPr/>
        </p:nvGrpSpPr>
        <p:grpSpPr>
          <a:xfrm>
            <a:off x="6904163" y="3602613"/>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1</a:t>
              </a:r>
            </a:p>
          </p:txBody>
        </p:sp>
      </p:grpSp>
      <p:sp>
        <p:nvSpPr>
          <p:cNvPr id="163" name="Shape 114"/>
          <p:cNvSpPr/>
          <p:nvPr/>
        </p:nvSpPr>
        <p:spPr>
          <a:xfrm>
            <a:off x="509612" y="2549885"/>
            <a:ext cx="2116800" cy="204299"/>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7"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1"/>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6"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1"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09" y="4123507"/>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2" y="3186342"/>
            <a:ext cx="470708" cy="473825"/>
          </a:xfrm>
          <a:prstGeom prst="rect">
            <a:avLst/>
          </a:prstGeom>
          <a:noFill/>
          <a:ln>
            <a:noFill/>
          </a:ln>
        </p:spPr>
      </p:pic>
      <p:grpSp>
        <p:nvGrpSpPr>
          <p:cNvPr id="170" name="Shape 121"/>
          <p:cNvGrpSpPr/>
          <p:nvPr/>
        </p:nvGrpSpPr>
        <p:grpSpPr>
          <a:xfrm>
            <a:off x="4484240"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accent1"/>
                </a:buClr>
                <a:buFont typeface="Noto Symbol"/>
                <a:buNone/>
              </a:pPr>
              <a:endParaRPr sz="2000" b="0" i="0" u="none" strike="noStrike" cap="none" baseline="0">
                <a:solidFill>
                  <a:schemeClr val="accent2"/>
                </a:solidFill>
                <a:latin typeface="Arial"/>
                <a:ea typeface="Arial"/>
                <a:cs typeface="Arial"/>
                <a:sym typeface="Arial"/>
              </a:endParaRPr>
            </a:p>
          </p:txBody>
        </p:sp>
      </p:grpSp>
      <p:sp>
        <p:nvSpPr>
          <p:cNvPr id="232" name="Shape 183"/>
          <p:cNvSpPr txBox="1"/>
          <p:nvPr/>
        </p:nvSpPr>
        <p:spPr>
          <a:xfrm>
            <a:off x="3032075" y="3186775"/>
            <a:ext cx="1453499" cy="77399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Next Gen Firewall</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 Advanced</a:t>
            </a:r>
          </a:p>
          <a:p>
            <a:pPr marL="0" marR="0" lvl="0" indent="0" algn="ctr" rtl="0">
              <a:spcBef>
                <a:spcPts val="0"/>
              </a:spcBef>
              <a:buSzPct val="25000"/>
              <a:buNone/>
            </a:pPr>
            <a:r>
              <a:rPr lang="en" sz="1000" b="1" i="0" u="none" strike="noStrike" cap="none" baseline="0">
                <a:solidFill>
                  <a:schemeClr val="dk1"/>
                </a:solidFill>
                <a:latin typeface="Arial"/>
                <a:ea typeface="Arial"/>
                <a:cs typeface="Arial"/>
                <a:sym typeface="Arial"/>
              </a:rPr>
              <a:t>Threat Protection / N</a:t>
            </a:r>
            <a:r>
              <a:rPr lang="en" sz="1000" b="1">
                <a:solidFill>
                  <a:schemeClr val="dk1"/>
                </a:solidFill>
              </a:rPr>
              <a:t>ext </a:t>
            </a:r>
            <a:r>
              <a:rPr lang="en" sz="1000" b="1" i="0" u="none" strike="noStrike" cap="none" baseline="0">
                <a:solidFill>
                  <a:schemeClr val="dk1"/>
                </a:solidFill>
                <a:latin typeface="Arial"/>
                <a:ea typeface="Arial"/>
                <a:cs typeface="Arial"/>
                <a:sym typeface="Arial"/>
              </a:rPr>
              <a:t>Gen IPS</a:t>
            </a:r>
          </a:p>
          <a:p>
            <a:pPr marL="0" marR="0" lvl="0" indent="0" algn="ctr" rtl="0">
              <a:spcBef>
                <a:spcPts val="0"/>
              </a:spcBef>
              <a:buSzPct val="25000"/>
              <a:buNone/>
            </a:pPr>
            <a:r>
              <a:rPr lang="en" sz="1000" b="0" i="0" u="none" strike="noStrike" cap="none" baseline="0">
                <a:solidFill>
                  <a:schemeClr val="dk1"/>
                </a:solidFill>
                <a:latin typeface="Arial"/>
                <a:ea typeface="Arial"/>
                <a:cs typeface="Arial"/>
                <a:sym typeface="Arial"/>
              </a:rPr>
              <a:t>(NGFW + ATP) / NGIPS</a:t>
            </a:r>
          </a:p>
        </p:txBody>
      </p:sp>
      <p:sp>
        <p:nvSpPr>
          <p:cNvPr id="233" name="Shape 184"/>
          <p:cNvSpPr txBox="1"/>
          <p:nvPr/>
        </p:nvSpPr>
        <p:spPr>
          <a:xfrm>
            <a:off x="7085379" y="3482487"/>
            <a:ext cx="1674640" cy="55399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000" b="1" i="0" u="none" strike="noStrike" cap="none" baseline="0">
                <a:solidFill>
                  <a:srgbClr val="36424A"/>
                </a:solidFill>
                <a:latin typeface="Arial"/>
                <a:ea typeface="Arial"/>
                <a:cs typeface="Arial"/>
                <a:sym typeface="Arial"/>
              </a:rPr>
              <a:t>Connected Unified Threat Management </a:t>
            </a:r>
          </a:p>
          <a:p>
            <a:pPr marL="0" marR="0" lvl="0" indent="0" algn="ctr" rtl="0">
              <a:spcBef>
                <a:spcPts val="0"/>
              </a:spcBef>
              <a:buSzPct val="25000"/>
              <a:buNone/>
            </a:pPr>
            <a:r>
              <a:rPr lang="en" sz="1000" b="0" i="0" u="none" strike="noStrike" cap="none" baseline="0">
                <a:solidFill>
                  <a:srgbClr val="36424A"/>
                </a:solidFill>
                <a:latin typeface="Arial"/>
                <a:ea typeface="Arial"/>
                <a:cs typeface="Arial"/>
                <a:sym typeface="Arial"/>
              </a:rPr>
              <a:t>(Connected) UTM </a:t>
            </a: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7"/>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09" y="2717552"/>
            <a:ext cx="885300" cy="692100"/>
          </a:xfrm>
          <a:prstGeom prst="rect">
            <a:avLst/>
          </a:prstGeom>
          <a:noFill/>
          <a:ln>
            <a:noFill/>
          </a:ln>
        </p:spPr>
      </p:pic>
      <p:sp>
        <p:nvSpPr>
          <p:cNvPr id="236" name="Shape 187"/>
          <p:cNvSpPr/>
          <p:nvPr/>
        </p:nvSpPr>
        <p:spPr>
          <a:xfrm>
            <a:off x="3896823" y="1019633"/>
            <a:ext cx="1813265" cy="204310"/>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2</a:t>
              </a:r>
            </a:p>
          </p:txBody>
        </p:sp>
      </p:grpSp>
      <p:grpSp>
        <p:nvGrpSpPr>
          <p:cNvPr id="240" name="Shape 192"/>
          <p:cNvGrpSpPr/>
          <p:nvPr/>
        </p:nvGrpSpPr>
        <p:grpSpPr>
          <a:xfrm>
            <a:off x="221887" y="2894326"/>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i="0" u="none" strike="noStrike" cap="none" baseline="0">
                  <a:solidFill>
                    <a:srgbClr val="FFFFFF"/>
                  </a:solidFill>
                  <a:latin typeface="Arial"/>
                  <a:ea typeface="Arial"/>
                  <a:cs typeface="Arial"/>
                  <a:sym typeface="Arial"/>
                </a:rPr>
                <a:t>3</a:t>
              </a:r>
            </a:p>
          </p:txBody>
        </p:sp>
      </p:grpSp>
      <p:grpSp>
        <p:nvGrpSpPr>
          <p:cNvPr id="243" name="Shape 195"/>
          <p:cNvGrpSpPr/>
          <p:nvPr/>
        </p:nvGrpSpPr>
        <p:grpSpPr>
          <a:xfrm>
            <a:off x="3956983" y="1354451"/>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6</a:t>
              </a:r>
            </a:p>
          </p:txBody>
        </p:sp>
      </p:grpSp>
      <p:grpSp>
        <p:nvGrpSpPr>
          <p:cNvPr id="246" name="Shape 198"/>
          <p:cNvGrpSpPr/>
          <p:nvPr/>
        </p:nvGrpSpPr>
        <p:grpSpPr>
          <a:xfrm>
            <a:off x="6904163" y="1858763"/>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7</a:t>
              </a:r>
            </a:p>
          </p:txBody>
        </p:sp>
      </p:grpSp>
      <p:sp>
        <p:nvSpPr>
          <p:cNvPr id="249" name="Shape 201"/>
          <p:cNvSpPr/>
          <p:nvPr/>
        </p:nvSpPr>
        <p:spPr>
          <a:xfrm>
            <a:off x="1764883" y="4195235"/>
            <a:ext cx="1913885" cy="332005"/>
          </a:xfrm>
          <a:prstGeom prst="roundRect">
            <a:avLst>
              <a:gd name="adj" fmla="val 16667"/>
            </a:avLst>
          </a:prstGeom>
          <a:solidFill>
            <a:srgbClr val="6A879E"/>
          </a:solidFill>
          <a:ln>
            <a:noFill/>
          </a:ln>
        </p:spPr>
        <p:txBody>
          <a:bodyPr lIns="0" tIns="0" rIns="0" bIns="0" anchor="ctr" anchorCtr="0">
            <a:noAutofit/>
          </a:bodyPr>
          <a:lstStyle/>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Enterprise Campus </a:t>
            </a:r>
          </a:p>
          <a:p>
            <a:pPr marL="0" marR="0" lvl="0" indent="0" algn="ctr" rtl="0">
              <a:spcBef>
                <a:spcPts val="0"/>
              </a:spcBef>
              <a:buSzPct val="25000"/>
              <a:buNone/>
            </a:pPr>
            <a:r>
              <a:rPr lang="en" sz="1000" b="1" i="0" u="none" strike="noStrike" cap="none" baseline="0">
                <a:solidFill>
                  <a:srgbClr val="FFFFFF"/>
                </a:solidFill>
                <a:latin typeface="Arial"/>
                <a:ea typeface="Arial"/>
                <a:cs typeface="Arial"/>
                <a:sym typeface="Arial"/>
              </a:rPr>
              <a:t>Or Branch Office</a:t>
            </a:r>
          </a:p>
        </p:txBody>
      </p:sp>
      <p:sp>
        <p:nvSpPr>
          <p:cNvPr id="250" name="Shape 202"/>
          <p:cNvSpPr txBox="1"/>
          <p:nvPr/>
        </p:nvSpPr>
        <p:spPr>
          <a:xfrm>
            <a:off x="3756557" y="2490650"/>
            <a:ext cx="1236260" cy="461664"/>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Core Network</a:t>
            </a:r>
          </a:p>
          <a:p>
            <a:pPr marL="0" marR="0" lvl="0" indent="0" algn="ctr" rtl="0">
              <a:spcBef>
                <a:spcPts val="0"/>
              </a:spcBef>
              <a:buSzPct val="25000"/>
              <a:buNone/>
            </a:pPr>
            <a:r>
              <a:rPr lang="en" sz="1200" b="1" i="0" u="none" strike="noStrike" cap="none" baseline="0">
                <a:solidFill>
                  <a:srgbClr val="FFFFFF"/>
                </a:solidFill>
                <a:latin typeface="Arial"/>
                <a:ea typeface="Arial"/>
                <a:cs typeface="Arial"/>
                <a:sym typeface="Arial"/>
              </a:rPr>
              <a:t>Internet / WAN</a:t>
            </a:r>
          </a:p>
        </p:txBody>
      </p:sp>
      <p:sp>
        <p:nvSpPr>
          <p:cNvPr id="251" name="Shape 203"/>
          <p:cNvSpPr txBox="1"/>
          <p:nvPr/>
        </p:nvSpPr>
        <p:spPr>
          <a:xfrm>
            <a:off x="522914" y="1830664"/>
            <a:ext cx="1988942" cy="553997"/>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Data Center Firewall</a:t>
            </a:r>
          </a:p>
          <a:p>
            <a:pPr marL="0" marR="0" lvl="0" indent="0" algn="l" rtl="0">
              <a:spcBef>
                <a:spcPts val="0"/>
              </a:spcBef>
              <a:buSzPct val="25000"/>
              <a:buNone/>
            </a:pPr>
            <a:r>
              <a:rPr lang="en" sz="1000" b="0" i="0" u="none" strike="noStrike" cap="none" baseline="0">
                <a:solidFill>
                  <a:srgbClr val="36424A"/>
                </a:solidFill>
                <a:latin typeface="Arial"/>
                <a:ea typeface="Arial"/>
                <a:cs typeface="Arial"/>
                <a:sym typeface="Arial"/>
              </a:rPr>
              <a:t>(DCFW)</a:t>
            </a:r>
          </a:p>
          <a:p>
            <a:pPr marL="0" marR="0" lvl="0" indent="0" algn="l" rtl="0">
              <a:spcBef>
                <a:spcPts val="0"/>
              </a:spcBef>
              <a:buNone/>
            </a:pPr>
            <a:endParaRPr sz="1000" b="0" i="0" u="none" strike="noStrike" cap="none" baseline="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4</a:t>
              </a:r>
            </a:p>
          </p:txBody>
        </p:sp>
      </p:grpSp>
      <p:sp>
        <p:nvSpPr>
          <p:cNvPr id="255" name="Shape 207"/>
          <p:cNvSpPr txBox="1"/>
          <p:nvPr/>
        </p:nvSpPr>
        <p:spPr>
          <a:xfrm>
            <a:off x="1261483" y="1333704"/>
            <a:ext cx="1250372" cy="400109"/>
          </a:xfrm>
          <a:prstGeom prst="rect">
            <a:avLst/>
          </a:prstGeom>
          <a:solidFill>
            <a:schemeClr val="lt1">
              <a:alpha val="49803"/>
            </a:schemeClr>
          </a:solidFill>
          <a:ln>
            <a:noFill/>
          </a:ln>
        </p:spPr>
        <p:txBody>
          <a:bodyPr lIns="91425" tIns="45700" rIns="91425" bIns="45700" anchor="t" anchorCtr="0">
            <a:noAutofit/>
          </a:bodyPr>
          <a:lstStyle/>
          <a:p>
            <a:pPr marL="0" marR="0" lvl="0" indent="0" algn="l" rtl="0">
              <a:spcBef>
                <a:spcPts val="0"/>
              </a:spcBef>
              <a:buSzPct val="25000"/>
              <a:buNone/>
            </a:pPr>
            <a:r>
              <a:rPr lang="en" sz="1000" b="1" i="0" u="none" strike="noStrike" cap="none" baseline="0">
                <a:solidFill>
                  <a:srgbClr val="36424A"/>
                </a:solidFill>
                <a:latin typeface="Arial"/>
                <a:ea typeface="Arial"/>
                <a:cs typeface="Arial"/>
                <a:sym typeface="Arial"/>
              </a:rPr>
              <a:t>Virtual Machine Firewall</a:t>
            </a:r>
          </a:p>
        </p:txBody>
      </p:sp>
      <p:grpSp>
        <p:nvGrpSpPr>
          <p:cNvPr id="256" name="Shape 208"/>
          <p:cNvGrpSpPr/>
          <p:nvPr/>
        </p:nvGrpSpPr>
        <p:grpSpPr>
          <a:xfrm>
            <a:off x="987758" y="1342135"/>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pPr marL="0" marR="0" lvl="0" indent="0" algn="l" rtl="0">
                <a:spcBef>
                  <a:spcPts val="0"/>
                </a:spcBef>
                <a:buNone/>
              </a:pPr>
              <a:endParaRPr sz="2000" b="1" i="0" u="none" strike="noStrike" cap="none" baseline="0">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600" b="1">
                  <a:solidFill>
                    <a:srgbClr val="FFFFFF"/>
                  </a:solidFill>
                </a:rPr>
                <a:t>5</a:t>
              </a:r>
            </a:p>
          </p:txBody>
        </p:sp>
      </p:grpSp>
      <p:grpSp>
        <p:nvGrpSpPr>
          <p:cNvPr id="259" name="Shape 211"/>
          <p:cNvGrpSpPr/>
          <p:nvPr/>
        </p:nvGrpSpPr>
        <p:grpSpPr>
          <a:xfrm>
            <a:off x="486977" y="1177844"/>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8" y="1684416"/>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8" y="1369965"/>
            <a:ext cx="360099" cy="477008"/>
          </a:xfrm>
          <a:prstGeom prst="rect">
            <a:avLst/>
          </a:prstGeom>
          <a:noFill/>
          <a:ln>
            <a:noFill/>
          </a:ln>
        </p:spPr>
      </p:pic>
    </p:spTree>
    <p:extLst>
      <p:ext uri="{BB962C8B-B14F-4D97-AF65-F5344CB8AC3E}">
        <p14:creationId xmlns:p14="http://schemas.microsoft.com/office/powerpoint/2010/main" val="1926148054"/>
      </p:ext>
    </p:extLst>
  </p:cSld>
  <p:clrMapOvr>
    <a:masterClrMapping/>
  </p:clrMapOvr>
  <p:transition xmlns:p14="http://schemas.microsoft.com/office/powerpoint/2010/mai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534972218"/>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992559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92595215"/>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smtClean="0"/>
              <a:t>32x </a:t>
            </a:r>
            <a:r>
              <a:rPr lang="en-US" sz="1000" dirty="0"/>
              <a:t>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3" name="Oval 42"/>
          <p:cNvSpPr/>
          <p:nvPr/>
        </p:nvSpPr>
        <p:spPr bwMode="auto">
          <a:xfrm>
            <a:off x="350864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5538762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5803604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2.6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5" name="Group 4"/>
          <p:cNvGrpSpPr>
            <a:grpSpLocks/>
          </p:cNvGrpSpPr>
          <p:nvPr/>
        </p:nvGrpSpPr>
        <p:grpSpPr>
          <a:xfrm>
            <a:off x="847595" y="993611"/>
            <a:ext cx="4092835" cy="1921039"/>
            <a:chOff x="830440" y="1401522"/>
            <a:chExt cx="4213262" cy="227812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30440" y="1401522"/>
              <a:ext cx="4213262" cy="2278125"/>
            </a:xfrm>
            <a:prstGeom prst="rect">
              <a:avLst/>
            </a:prstGeom>
          </p:spPr>
        </p:pic>
        <p:sp>
          <p:nvSpPr>
            <p:cNvPr id="4" name="Rectangle 3"/>
            <p:cNvSpPr/>
            <p:nvPr/>
          </p:nvSpPr>
          <p:spPr bwMode="auto">
            <a:xfrm>
              <a:off x="2637868" y="1401522"/>
              <a:ext cx="525131" cy="14927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sp>
        <p:nvSpPr>
          <p:cNvPr id="19"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16x Gigabit Accelerated SFP Slots 	</a:t>
            </a:r>
          </a:p>
          <a:p>
            <a:pPr marL="343047" indent="-343047" defTabSz="914417">
              <a:spcBef>
                <a:spcPct val="20000"/>
              </a:spcBef>
              <a:buClr>
                <a:schemeClr val="accent6"/>
              </a:buClr>
              <a:buFont typeface="+mj-ea"/>
              <a:buAutoNum type="circleNumDbPlain"/>
            </a:pPr>
            <a:r>
              <a:rPr lang="en-US" sz="1000" dirty="0"/>
              <a:t>12x 10G accelerated SFP+ Slots (2x transceivers default)</a:t>
            </a:r>
          </a:p>
          <a:p>
            <a:pPr marL="343047" indent="-343047" defTabSz="914417">
              <a:spcBef>
                <a:spcPct val="20000"/>
              </a:spcBef>
              <a:buClr>
                <a:schemeClr val="accent6"/>
              </a:buClr>
              <a:buFont typeface="+mj-ea"/>
              <a:buAutoNum type="circleNumDbPlain"/>
            </a:pPr>
            <a:r>
              <a:rPr lang="en-US" sz="1000" dirty="0"/>
              <a:t>2x GE RJ45 Ports</a:t>
            </a:r>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2003" y="2296499"/>
            <a:ext cx="371569" cy="547200"/>
          </a:xfrm>
          <a:prstGeom prst="rect">
            <a:avLst/>
          </a:prstGeom>
        </p:spPr>
      </p:pic>
      <p:pic>
        <p:nvPicPr>
          <p:cNvPr id="23" name="Picture 2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7303572" y="2309107"/>
            <a:ext cx="349923"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53495" y="2313030"/>
            <a:ext cx="349200" cy="601620"/>
          </a:xfrm>
          <a:prstGeom prst="rect">
            <a:avLst/>
          </a:prstGeom>
        </p:spPr>
      </p:pic>
      <p:pic>
        <p:nvPicPr>
          <p:cNvPr id="26" name="Picture 2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27" name="Picture 26"/>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0357" y="2296499"/>
            <a:ext cx="371646" cy="547200"/>
          </a:xfrm>
          <a:prstGeom prst="rect">
            <a:avLst/>
          </a:prstGeom>
        </p:spPr>
      </p:pic>
    </p:spTree>
    <p:extLst>
      <p:ext uri="{BB962C8B-B14F-4D97-AF65-F5344CB8AC3E}">
        <p14:creationId xmlns:p14="http://schemas.microsoft.com/office/powerpoint/2010/main" val="368897990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67902486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80/80/50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5.7</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094013" y="1050138"/>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a:t>
            </a:r>
          </a:p>
          <a:p>
            <a:pPr marL="343047" indent="-343047" defTabSz="914417">
              <a:spcBef>
                <a:spcPct val="20000"/>
              </a:spcBef>
              <a:buClr>
                <a:schemeClr val="accent6"/>
              </a:buClr>
              <a:buFont typeface="+mj-ea"/>
              <a:buAutoNum type="circleNumDbPlain"/>
            </a:pPr>
            <a:r>
              <a:rPr lang="en-US" sz="1000"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1"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392206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1392505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60/60/60Gbps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5.8</a:t>
                      </a:r>
                      <a:r>
                        <a:rPr lang="en-US" sz="900" b="0" i="0" baseline="0" dirty="0" smtClean="0">
                          <a:solidFill>
                            <a:srgbClr val="000000"/>
                          </a:solidFill>
                          <a:latin typeface="+mn-lt"/>
                        </a:rPr>
                        <a:t> </a:t>
                      </a:r>
                      <a:r>
                        <a:rPr lang="en-US" sz="900" b="0" i="0" dirty="0" smtClean="0">
                          <a:solidFill>
                            <a:srgbClr val="000000"/>
                          </a:solidFill>
                          <a:latin typeface="+mn-lt"/>
                        </a:rPr>
                        <a:t>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28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235,000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6" name="Picture 5"/>
          <p:cNvPicPr>
            <a:picLocks noChangeAspect="1"/>
          </p:cNvPicPr>
          <p:nvPr/>
        </p:nvPicPr>
        <p:blipFill>
          <a:blip r:embed="rId2"/>
          <a:stretch>
            <a:fillRect/>
          </a:stretch>
        </p:blipFill>
        <p:spPr>
          <a:xfrm>
            <a:off x="734013" y="1127216"/>
            <a:ext cx="4320000" cy="1625418"/>
          </a:xfrm>
          <a:prstGeom prst="rect">
            <a:avLst/>
          </a:prstGeom>
        </p:spPr>
      </p:pic>
      <p:sp>
        <p:nvSpPr>
          <p:cNvPr id="2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startAt="3"/>
            </a:pPr>
            <a:r>
              <a:rPr lang="en-US" sz="1000" dirty="0"/>
              <a:t>2x GE RJ45 Management &amp; HA port	</a:t>
            </a:r>
          </a:p>
          <a:p>
            <a:pPr marL="343047" indent="-343047" defTabSz="914417">
              <a:spcBef>
                <a:spcPct val="20000"/>
              </a:spcBef>
              <a:buClr>
                <a:schemeClr val="accent6"/>
              </a:buClr>
              <a:buFont typeface="+mj-ea"/>
              <a:buAutoNum type="circleNumDbPlain" startAt="3"/>
            </a:pPr>
            <a:r>
              <a:rPr lang="en-US" sz="1000" dirty="0"/>
              <a:t>12x 10G SFP+ Slots (2x transceivers default)</a:t>
            </a:r>
          </a:p>
          <a:p>
            <a:pPr marL="343047" indent="-343047" defTabSz="914417">
              <a:spcBef>
                <a:spcPct val="20000"/>
              </a:spcBef>
              <a:buClr>
                <a:schemeClr val="accent6"/>
              </a:buClr>
              <a:buFont typeface="+mj-ea"/>
              <a:buAutoNum type="circleNumDbPlain" startAt="3"/>
            </a:pPr>
            <a:r>
              <a:rPr lang="en-US" sz="1000" dirty="0"/>
              <a:t>16x GE SFP Slots</a:t>
            </a:r>
          </a:p>
        </p:txBody>
      </p:sp>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5831" y="2296499"/>
            <a:ext cx="371569" cy="547200"/>
          </a:xfrm>
          <a:prstGeom prst="rect">
            <a:avLst/>
          </a:prstGeom>
        </p:spPr>
      </p:pic>
      <p:pic>
        <p:nvPicPr>
          <p:cNvPr id="26" name="Picture 2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7400" y="2303364"/>
            <a:ext cx="349923" cy="547200"/>
          </a:xfrm>
          <a:prstGeom prst="rect">
            <a:avLst/>
          </a:prstGeom>
        </p:spPr>
      </p:pic>
      <p:pic>
        <p:nvPicPr>
          <p:cNvPr id="27" name="Picture 2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397323" y="2303364"/>
            <a:ext cx="349200" cy="60162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568" cy="547200"/>
          </a:xfrm>
          <a:prstGeom prst="rect">
            <a:avLst/>
          </a:prstGeom>
        </p:spPr>
      </p:pic>
      <p:pic>
        <p:nvPicPr>
          <p:cNvPr id="32" name="Picture 31"/>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4" name="Picture 3" descr="Storage-128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04185" y="2297696"/>
            <a:ext cx="371646" cy="547200"/>
          </a:xfrm>
          <a:prstGeom prst="rect">
            <a:avLst/>
          </a:prstGeom>
        </p:spPr>
      </p:pic>
    </p:spTree>
    <p:extLst>
      <p:ext uri="{BB962C8B-B14F-4D97-AF65-F5344CB8AC3E}">
        <p14:creationId xmlns:p14="http://schemas.microsoft.com/office/powerpoint/2010/main" val="24198194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19355180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160/160/110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23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2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7.5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400,000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0" name="Picture 29"/>
          <p:cNvPicPr>
            <a:picLocks noChangeAspect="1"/>
          </p:cNvPicPr>
          <p:nvPr/>
        </p:nvPicPr>
        <p:blipFill>
          <a:blip r:embed="rId2"/>
          <a:stretch>
            <a:fillRect/>
          </a:stretch>
        </p:blipFill>
        <p:spPr>
          <a:xfrm>
            <a:off x="709200" y="1286252"/>
            <a:ext cx="4320000" cy="1328485"/>
          </a:xfrm>
          <a:prstGeom prst="rect">
            <a:avLst/>
          </a:prstGeom>
          <a:effectLst/>
        </p:spPr>
      </p:pic>
      <p:sp>
        <p:nvSpPr>
          <p:cNvPr id="3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4 x 40GE QSFP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20 x 10GE SFP/+ </a:t>
            </a:r>
            <a:r>
              <a:rPr lang="en-US" sz="1000" dirty="0" smtClean="0"/>
              <a:t>Slots</a:t>
            </a:r>
            <a:endParaRPr lang="en-US" sz="1000" dirty="0"/>
          </a:p>
          <a:p>
            <a:pPr marL="343047" indent="-343047" defTabSz="914417">
              <a:spcBef>
                <a:spcPct val="20000"/>
              </a:spcBef>
              <a:buClr>
                <a:schemeClr val="accent6"/>
              </a:buClr>
              <a:buFont typeface="+mj-ea"/>
              <a:buAutoNum type="circleNumDbPlain"/>
            </a:pPr>
            <a:r>
              <a:rPr lang="en-US" sz="1000"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4"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3"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03364"/>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49839699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3"/>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30583183"/>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320/300/150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7.5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95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480,000</a:t>
                      </a: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135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 x GE RJ45 Management </a:t>
            </a:r>
            <a:r>
              <a:rPr lang="en-US" sz="1000" dirty="0" smtClean="0"/>
              <a:t>Ports</a:t>
            </a:r>
            <a:endParaRPr lang="en-US" sz="1000" dirty="0"/>
          </a:p>
          <a:p>
            <a:pPr marL="343047" indent="-343047" defTabSz="914417">
              <a:spcBef>
                <a:spcPct val="20000"/>
              </a:spcBef>
              <a:buClr>
                <a:schemeClr val="accent6"/>
              </a:buClr>
              <a:buFont typeface="+mj-ea"/>
              <a:buAutoNum type="circleNumDbPlain"/>
            </a:pPr>
            <a:r>
              <a:rPr lang="en-US" sz="1000" dirty="0"/>
              <a:t>6 x 100GE CFP2 Slots</a:t>
            </a:r>
            <a:br>
              <a:rPr lang="en-US" sz="1000" dirty="0"/>
            </a:br>
            <a:endParaRPr lang="en-US" sz="1000"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1"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7"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6"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1254442" y="252772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38437233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3" y="1729888"/>
            <a:ext cx="4892367" cy="1797890"/>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smtClean="0">
                <a:latin typeface="Arial"/>
                <a:cs typeface="Arial"/>
              </a:rPr>
              <a:t>Chassis-</a:t>
            </a:r>
            <a:r>
              <a:rPr lang="en-US" sz="1400" b="1" dirty="0">
                <a:latin typeface="Arial"/>
                <a:cs typeface="Arial"/>
              </a:rPr>
              <a:t>based </a:t>
            </a:r>
            <a:r>
              <a:rPr lang="en-US" sz="1400" b="1" dirty="0" smtClean="0">
                <a:latin typeface="Arial"/>
                <a:cs typeface="Arial"/>
              </a:rPr>
              <a:t>platforms </a:t>
            </a:r>
            <a:r>
              <a:rPr lang="en-US" sz="1400" b="1" dirty="0">
                <a:latin typeface="Arial"/>
                <a:cs typeface="Arial"/>
              </a:rPr>
              <a:t>offer maximum performance, reliability, and scalability for </a:t>
            </a:r>
            <a:r>
              <a:rPr lang="en-US" sz="1400" b="1" dirty="0" smtClean="0">
                <a:latin typeface="Arial"/>
                <a:cs typeface="Arial"/>
              </a:rPr>
              <a:t>high</a:t>
            </a:r>
            <a:r>
              <a:rPr lang="en-US" sz="1400" b="1" dirty="0">
                <a:latin typeface="Arial"/>
                <a:cs typeface="Arial"/>
              </a:rPr>
              <a:t>-speed service provider, large enterprise or telecommunications carrier networks</a:t>
            </a:r>
            <a:r>
              <a:rPr lang="en-US" sz="1400" b="1" dirty="0" smtClean="0">
                <a:latin typeface="Arial"/>
                <a:cs typeface="Arial"/>
              </a:rPr>
              <a:t>.</a:t>
            </a:r>
          </a:p>
          <a:p>
            <a:pPr>
              <a:lnSpc>
                <a:spcPct val="90000"/>
              </a:lnSpc>
              <a:buClr>
                <a:schemeClr val="accent6"/>
              </a:buClr>
              <a:buFont typeface="Wingdings" charset="2"/>
              <a:buChar char="§"/>
            </a:pPr>
            <a:r>
              <a:rPr lang="en-US" sz="1400" b="1" dirty="0" smtClean="0">
                <a:latin typeface="Arial"/>
                <a:cs typeface="Arial"/>
              </a:rPr>
              <a:t>Flexibility enables protection of complex</a:t>
            </a:r>
            <a:r>
              <a:rPr lang="en-US" sz="1400" b="1" dirty="0">
                <a:latin typeface="Arial"/>
                <a:cs typeface="Arial"/>
              </a:rPr>
              <a:t>, multi-tenant cloud-based security-as-a-service and infrastructure-as-a-service environments. </a:t>
            </a:r>
            <a:endParaRPr lang="en-US" sz="1400" b="1" dirty="0" smtClean="0">
              <a:latin typeface="Arial"/>
              <a:ea typeface="ＭＳ Ｐゴシック" pitchFamily="34" charset="-128"/>
              <a:cs typeface="Arial"/>
            </a:endParaRPr>
          </a:p>
        </p:txBody>
      </p:sp>
      <p:sp>
        <p:nvSpPr>
          <p:cNvPr id="19" name="Rectangle 18"/>
          <p:cNvSpPr/>
          <p:nvPr/>
        </p:nvSpPr>
        <p:spPr>
          <a:xfrm>
            <a:off x="552498" y="3986576"/>
            <a:ext cx="2590800"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FG-5144C with 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sp>
        <p:nvSpPr>
          <p:cNvPr id="13" name="Rectangle 1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0"/>
          <a:ext cx="4892368" cy="1379720"/>
        </p:xfrm>
        <a:graphic>
          <a:graphicData uri="http://schemas.openxmlformats.org/drawingml/2006/table">
            <a:tbl>
              <a:tblPr firstRow="1" bandRow="1">
                <a:tableStyleId>{2D5ABB26-0587-4C30-8999-92F81FD0307C}</a:tableStyleId>
              </a:tblPr>
              <a:tblGrid>
                <a:gridCol w="558461"/>
                <a:gridCol w="4333907"/>
              </a:tblGrid>
              <a:tr h="26505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5102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xmlns:p14="http://schemas.microsoft.com/office/powerpoint/2010/mai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08"/>
            <a:ext cx="3421743" cy="1169551"/>
          </a:xfrm>
          <a:prstGeom prst="rect">
            <a:avLst/>
          </a:prstGeom>
          <a:noFill/>
        </p:spPr>
        <p:txBody>
          <a:bodyPr wrap="square">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3007898" y="4374300"/>
            <a:ext cx="5731187" cy="230832"/>
          </a:xfrm>
          <a:prstGeom prst="rect">
            <a:avLst/>
          </a:prstGeom>
          <a:noFill/>
        </p:spPr>
        <p:txBody>
          <a:bodyPr wrap="square"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0"/>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0" y="2620134"/>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5"/>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0"/>
            <a:ext cx="1123950" cy="1026319"/>
          </a:xfrm>
          <a:prstGeom prst="rect">
            <a:avLst/>
          </a:prstGeom>
          <a:noFill/>
          <a:ln w="9525">
            <a:noFill/>
            <a:miter lim="800000"/>
            <a:headEnd/>
            <a:tailEnd/>
          </a:ln>
        </p:spPr>
      </p:pic>
      <p:sp>
        <p:nvSpPr>
          <p:cNvPr id="36" name="TextBox 35"/>
          <p:cNvSpPr txBox="1"/>
          <p:nvPr/>
        </p:nvSpPr>
        <p:spPr>
          <a:xfrm rot="5400000">
            <a:off x="5363013" y="2232690"/>
            <a:ext cx="697627" cy="707886"/>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3"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2" y="1230710"/>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6" y="1616075"/>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0" y="1871663"/>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3"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079898"/>
            <a:ext cx="2498250" cy="2246769"/>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3"/>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7"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09"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3"/>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2457450"/>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337185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4"/>
            <a:ext cx="685800" cy="246221"/>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4127375505"/>
              </p:ext>
            </p:extLst>
          </p:nvPr>
        </p:nvGraphicFramePr>
        <p:xfrm>
          <a:off x="454894" y="934934"/>
          <a:ext cx="8176952" cy="3734459"/>
        </p:xfrm>
        <a:graphic>
          <a:graphicData uri="http://schemas.openxmlformats.org/drawingml/2006/table">
            <a:tbl>
              <a:tblPr/>
              <a:tblGrid>
                <a:gridCol w="1022119"/>
                <a:gridCol w="1022119"/>
                <a:gridCol w="1022119"/>
                <a:gridCol w="1022119"/>
                <a:gridCol w="1022119"/>
                <a:gridCol w="1022119"/>
                <a:gridCol w="1022119"/>
                <a:gridCol w="1022119"/>
              </a:tblGrid>
              <a:tr h="509585">
                <a:tc rowSpan="6">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6338">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200" b="0" i="1" dirty="0" smtClean="0">
                          <a:solidFill>
                            <a:schemeClr val="accent2">
                              <a:lumMod val="20000"/>
                              <a:lumOff val="80000"/>
                            </a:schemeClr>
                          </a:solidFill>
                        </a:rPr>
                        <a:t>DCFW/CCFW</a:t>
                      </a:r>
                    </a:p>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581603">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61913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a:r>
                        <a:rPr lang="en-US" sz="1200" i="1" dirty="0" smtClean="0">
                          <a:solidFill>
                            <a:srgbClr val="ECF0F3"/>
                          </a:solidFill>
                        </a:rPr>
                        <a:t>NGFW/</a:t>
                      </a:r>
                    </a:p>
                    <a:p>
                      <a:pPr algn="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233296">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UTM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63584"/>
            <a:ext cx="1610131" cy="415498"/>
            <a:chOff x="2434816" y="3236662"/>
            <a:chExt cx="1610131" cy="553996"/>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FortiGuard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Security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5" name="Group 114"/>
          <p:cNvGrpSpPr/>
          <p:nvPr/>
        </p:nvGrpSpPr>
        <p:grpSpPr>
          <a:xfrm>
            <a:off x="4366574" y="3963584"/>
            <a:ext cx="1659077" cy="415498"/>
            <a:chOff x="4454922" y="3249611"/>
            <a:chExt cx="1659077" cy="553996"/>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FortiOS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Operating System</a:t>
              </a:r>
              <a:endParaRPr kumimoji="0" lang="en-US" sz="1000" b="1" i="0" u="none" strike="noStrike" kern="0" cap="none" spc="0" normalizeH="0" baseline="0" noProof="0" dirty="0">
                <a:ln>
                  <a:noFill/>
                </a:ln>
                <a:solidFill>
                  <a:srgbClr val="FFFFFF"/>
                </a:solidFill>
                <a:effectLst/>
                <a:uLnTx/>
                <a:uFillTx/>
                <a:cs typeface="Helvetica 55 Roman"/>
              </a:endParaRPr>
            </a:p>
          </p:txBody>
        </p:sp>
      </p:grpSp>
      <p:grpSp>
        <p:nvGrpSpPr>
          <p:cNvPr id="118" name="Group 117"/>
          <p:cNvGrpSpPr/>
          <p:nvPr/>
        </p:nvGrpSpPr>
        <p:grpSpPr>
          <a:xfrm>
            <a:off x="6219631" y="3963584"/>
            <a:ext cx="1672616" cy="415498"/>
            <a:chOff x="6119094" y="3249611"/>
            <a:chExt cx="1672616" cy="553996"/>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5399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FortiCare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FFFFFF"/>
                  </a:solidFill>
                  <a:effectLst/>
                  <a:uLnTx/>
                  <a:uFillTx/>
                  <a:cs typeface="Helvetica 55 Roman"/>
                </a:rPr>
                <a:t>Support Services</a:t>
              </a:r>
              <a:endParaRPr kumimoji="0" lang="en-US" sz="1000" b="1" i="0" u="none" strike="noStrike" kern="0" cap="none" spc="0" normalizeH="0" baseline="0" noProof="0" dirty="0">
                <a:ln>
                  <a:noFill/>
                </a:ln>
                <a:solidFill>
                  <a:srgbClr val="FFFFFF"/>
                </a:solidFill>
                <a:effectLst/>
                <a:uLnTx/>
                <a:uFillTx/>
                <a:cs typeface="Helvetica 55 Roman"/>
              </a:endParaRPr>
            </a:p>
          </p:txBody>
        </p:sp>
      </p:grpSp>
      <p:sp>
        <p:nvSpPr>
          <p:cNvPr id="67" name="Shape 57"/>
          <p:cNvSpPr/>
          <p:nvPr/>
        </p:nvSpPr>
        <p:spPr>
          <a:xfrm rot="19592645" flipV="1">
            <a:off x="1645943" y="1705895"/>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61900" y="1986142"/>
            <a:ext cx="526923" cy="528066"/>
          </a:xfrm>
          <a:prstGeom prst="rect">
            <a:avLst/>
          </a:prstGeom>
        </p:spPr>
      </p:pic>
      <p:sp>
        <p:nvSpPr>
          <p:cNvPr id="128" name="Rounded Rectangle 127"/>
          <p:cNvSpPr/>
          <p:nvPr/>
        </p:nvSpPr>
        <p:spPr bwMode="invGray">
          <a:xfrm>
            <a:off x="2704416"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100-200 Series</a:t>
            </a:r>
          </a:p>
        </p:txBody>
      </p:sp>
      <p:sp>
        <p:nvSpPr>
          <p:cNvPr id="129" name="Rounded Rectangle 128"/>
          <p:cNvSpPr/>
          <p:nvPr/>
        </p:nvSpPr>
        <p:spPr bwMode="invGray">
          <a:xfrm>
            <a:off x="1653727" y="3186632"/>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30-90 Series</a:t>
            </a:r>
          </a:p>
        </p:txBody>
      </p:sp>
      <p:sp>
        <p:nvSpPr>
          <p:cNvPr id="130" name="Rounded Rectangle 129"/>
          <p:cNvSpPr/>
          <p:nvPr/>
        </p:nvSpPr>
        <p:spPr bwMode="invGray">
          <a:xfrm>
            <a:off x="3751444" y="3175079"/>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00-900 Series</a:t>
            </a:r>
          </a:p>
        </p:txBody>
      </p:sp>
      <p:sp>
        <p:nvSpPr>
          <p:cNvPr id="131" name="Rounded Rectangle 130"/>
          <p:cNvSpPr/>
          <p:nvPr/>
        </p:nvSpPr>
        <p:spPr bwMode="invGray">
          <a:xfrm>
            <a:off x="4764876" y="2788564"/>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1000 Series</a:t>
            </a:r>
          </a:p>
        </p:txBody>
      </p:sp>
      <p:sp>
        <p:nvSpPr>
          <p:cNvPr id="132" name="Rounded Rectangle 131"/>
          <p:cNvSpPr/>
          <p:nvPr/>
        </p:nvSpPr>
        <p:spPr bwMode="invGray">
          <a:xfrm>
            <a:off x="5766390" y="2170485"/>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rPr>
              <a:t>3</a:t>
            </a:r>
            <a:r>
              <a:rPr kumimoji="0" lang="en-US" sz="900" b="1" i="0" u="none" strike="noStrike" kern="0" cap="none" spc="0" normalizeH="0" baseline="0" noProof="0" dirty="0" smtClean="0">
                <a:ln>
                  <a:noFill/>
                </a:ln>
                <a:solidFill>
                  <a:srgbClr val="FFFFFF"/>
                </a:solidFill>
                <a:effectLst/>
                <a:uLnTx/>
                <a:uFillTx/>
              </a:rPr>
              <a:t>000 Series</a:t>
            </a:r>
          </a:p>
        </p:txBody>
      </p:sp>
      <p:sp>
        <p:nvSpPr>
          <p:cNvPr id="133" name="Rounded Rectangle 132"/>
          <p:cNvSpPr/>
          <p:nvPr/>
        </p:nvSpPr>
        <p:spPr bwMode="invGray">
          <a:xfrm>
            <a:off x="6820236"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5000 Series</a:t>
            </a:r>
          </a:p>
        </p:txBody>
      </p:sp>
      <p:sp>
        <p:nvSpPr>
          <p:cNvPr id="134" name="Rounded Rectangle 133"/>
          <p:cNvSpPr/>
          <p:nvPr/>
        </p:nvSpPr>
        <p:spPr bwMode="invGray">
          <a:xfrm>
            <a:off x="7802287" y="2569296"/>
            <a:ext cx="647405" cy="276999"/>
          </a:xfrm>
          <a:prstGeom prst="roundRect">
            <a:avLst/>
          </a:prstGeom>
          <a:solidFill>
            <a:srgbClr val="465B6D"/>
          </a:solidFill>
          <a:ln w="9525">
            <a:solidFill>
              <a:srgbClr val="777777">
                <a:lumMod val="40000"/>
                <a:lumOff val="60000"/>
              </a:srgbClr>
            </a:solidFill>
            <a:round/>
            <a:headEnd/>
            <a:tailEnd/>
          </a:ln>
          <a:extLst/>
        </p:spPr>
        <p:txBody>
          <a:bodyPr wrap="square" rtlCol="0" anchor="ctr"/>
          <a:lstStyle/>
          <a:p>
            <a:pPr marL="0" marR="0" lvl="0" indent="0" algn="ctr" defTabSz="34287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rgbClr val="FFFFFF"/>
                </a:solidFill>
                <a:effectLst/>
                <a:uLnTx/>
                <a:uFillTx/>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164" y="1658773"/>
            <a:ext cx="900684"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41164" y="2514208"/>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488186" y="3144230"/>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494685" y="3473624"/>
            <a:ext cx="1142619" cy="209931"/>
          </a:xfrm>
          <a:prstGeom prst="rect">
            <a:avLst/>
          </a:prstGeom>
        </p:spPr>
      </p:pic>
      <p:pic>
        <p:nvPicPr>
          <p:cNvPr id="136" name="Picture 135"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352066" y="3619138"/>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587608" y="3808990"/>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90451" y="3406152"/>
            <a:ext cx="749808" cy="529336"/>
          </a:xfrm>
          <a:prstGeom prst="rect">
            <a:avLst/>
          </a:prstGeom>
        </p:spPr>
      </p:pic>
      <p:grpSp>
        <p:nvGrpSpPr>
          <p:cNvPr id="139" name="Shape 233"/>
          <p:cNvGrpSpPr/>
          <p:nvPr/>
        </p:nvGrpSpPr>
        <p:grpSpPr>
          <a:xfrm>
            <a:off x="2344457" y="1144585"/>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142" name="Shape 236"/>
          <p:cNvGrpSpPr/>
          <p:nvPr/>
        </p:nvGrpSpPr>
        <p:grpSpPr>
          <a:xfrm>
            <a:off x="1533899" y="1144382"/>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grpSp>
        <p:nvGrpSpPr>
          <p:cNvPr id="145" name="Shape 239"/>
          <p:cNvGrpSpPr/>
          <p:nvPr/>
        </p:nvGrpSpPr>
        <p:grpSpPr>
          <a:xfrm>
            <a:off x="3843677" y="1144585"/>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48" name="Shape 242"/>
          <p:cNvGrpSpPr/>
          <p:nvPr/>
        </p:nvGrpSpPr>
        <p:grpSpPr>
          <a:xfrm>
            <a:off x="4255952" y="1144382"/>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1" name="Shape 245"/>
          <p:cNvGrpSpPr/>
          <p:nvPr/>
        </p:nvGrpSpPr>
        <p:grpSpPr>
          <a:xfrm>
            <a:off x="3431633" y="1144585"/>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54" name="Shape 248"/>
          <p:cNvGrpSpPr/>
          <p:nvPr/>
        </p:nvGrpSpPr>
        <p:grpSpPr>
          <a:xfrm>
            <a:off x="5724256" y="1144382"/>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grpSp>
        <p:nvGrpSpPr>
          <p:cNvPr id="157" name="Shape 251"/>
          <p:cNvGrpSpPr/>
          <p:nvPr/>
        </p:nvGrpSpPr>
        <p:grpSpPr>
          <a:xfrm>
            <a:off x="4849065" y="1133982"/>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NP</a:t>
              </a:r>
            </a:p>
          </p:txBody>
        </p:sp>
      </p:grpSp>
      <p:grpSp>
        <p:nvGrpSpPr>
          <p:cNvPr id="160" name="Shape 254"/>
          <p:cNvGrpSpPr/>
          <p:nvPr/>
        </p:nvGrpSpPr>
        <p:grpSpPr>
          <a:xfrm>
            <a:off x="5286659" y="1133982"/>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CP</a:t>
              </a:r>
            </a:p>
          </p:txBody>
        </p:sp>
      </p:grpSp>
      <p:grpSp>
        <p:nvGrpSpPr>
          <p:cNvPr id="163" name="Shape 257"/>
          <p:cNvGrpSpPr/>
          <p:nvPr/>
        </p:nvGrpSpPr>
        <p:grpSpPr>
          <a:xfrm>
            <a:off x="7889609" y="112023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Multi</a:t>
              </a:r>
              <a:br>
                <a:rPr lang="en" sz="500" b="1" i="0" u="none" strike="noStrike" cap="none" baseline="0">
                  <a:solidFill>
                    <a:srgbClr val="3D4D4D"/>
                  </a:solidFill>
                  <a:latin typeface="Arial"/>
                  <a:ea typeface="Arial"/>
                  <a:cs typeface="Arial"/>
                  <a:sym typeface="Arial"/>
                </a:rPr>
              </a:br>
              <a:r>
                <a:rPr lang="en" sz="500" b="1" i="0" u="none" strike="noStrike" cap="none" baseline="0">
                  <a:solidFill>
                    <a:srgbClr val="3D4D4D"/>
                  </a:solidFill>
                  <a:latin typeface="Arial"/>
                  <a:ea typeface="Arial"/>
                  <a:cs typeface="Arial"/>
                  <a:sym typeface="Arial"/>
                </a:rPr>
                <a:t>Core</a:t>
              </a:r>
            </a:p>
            <a:p>
              <a:pPr marL="0" marR="0" lvl="0" indent="0" algn="ctr" rtl="0">
                <a:spcBef>
                  <a:spcPts val="0"/>
                </a:spcBef>
                <a:buSzPct val="25000"/>
                <a:buNone/>
              </a:pPr>
              <a:r>
                <a:rPr lang="en" sz="700" b="1" i="0" u="none" strike="noStrike" cap="none" baseline="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0" y="1311782"/>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311782"/>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a:endCxn id="158" idx="1"/>
          </p:cNvCxnSpPr>
          <p:nvPr/>
        </p:nvCxnSpPr>
        <p:spPr>
          <a:xfrm>
            <a:off x="4601973" y="1311782"/>
            <a:ext cx="247092" cy="0"/>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493298" y="1488812"/>
            <a:ext cx="1135500"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H/W Dependent</a:t>
            </a:r>
          </a:p>
        </p:txBody>
      </p:sp>
      <p:sp>
        <p:nvSpPr>
          <p:cNvPr id="170" name="Shape 264"/>
          <p:cNvSpPr txBox="1"/>
          <p:nvPr/>
        </p:nvSpPr>
        <p:spPr>
          <a:xfrm>
            <a:off x="187992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 Gbps</a:t>
            </a:r>
          </a:p>
        </p:txBody>
      </p:sp>
      <p:sp>
        <p:nvSpPr>
          <p:cNvPr id="171" name="Shape 265"/>
          <p:cNvSpPr txBox="1"/>
          <p:nvPr/>
        </p:nvSpPr>
        <p:spPr>
          <a:xfrm>
            <a:off x="2799779" y="1480712"/>
            <a:ext cx="628800" cy="151500"/>
          </a:xfrm>
          <a:prstGeom prst="rect">
            <a:avLst/>
          </a:prstGeom>
          <a:noFill/>
          <a:ln>
            <a:noFill/>
          </a:ln>
        </p:spPr>
        <p:txBody>
          <a:bodyPr lIns="91425" tIns="91425" rIns="91425" bIns="91425" anchor="ctr" anchorCtr="0">
            <a:noAutofit/>
          </a:bodyPr>
          <a:lstStyle/>
          <a:p>
            <a:pPr lvl="0" rtl="0">
              <a:spcBef>
                <a:spcPts val="0"/>
              </a:spcBef>
              <a:buNone/>
            </a:pPr>
            <a:r>
              <a:rPr lang="en" sz="800" b="1">
                <a:solidFill>
                  <a:srgbClr val="3D4D4D"/>
                </a:solidFill>
              </a:rPr>
              <a:t>10 Gbps</a:t>
            </a:r>
          </a:p>
        </p:txBody>
      </p:sp>
      <p:sp>
        <p:nvSpPr>
          <p:cNvPr id="172" name="Shape 266"/>
          <p:cNvSpPr txBox="1"/>
          <p:nvPr/>
        </p:nvSpPr>
        <p:spPr>
          <a:xfrm>
            <a:off x="3843206"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6982305" y="1144395"/>
            <a:ext cx="345899" cy="334799"/>
          </a:xfrm>
          <a:prstGeom prst="rect">
            <a:avLst/>
          </a:prstGeom>
          <a:noFill/>
          <a:ln>
            <a:noFill/>
          </a:ln>
        </p:spPr>
      </p:pic>
      <p:sp>
        <p:nvSpPr>
          <p:cNvPr id="174" name="Shape 268"/>
          <p:cNvSpPr txBox="1"/>
          <p:nvPr/>
        </p:nvSpPr>
        <p:spPr>
          <a:xfrm>
            <a:off x="7013728" y="1235630"/>
            <a:ext cx="275399" cy="261600"/>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a:solidFill>
                  <a:srgbClr val="3D4D4D"/>
                </a:solidFill>
              </a:rPr>
              <a:t>Chassis System</a:t>
            </a:r>
          </a:p>
        </p:txBody>
      </p:sp>
      <p:cxnSp>
        <p:nvCxnSpPr>
          <p:cNvPr id="175" name="Shape 269"/>
          <p:cNvCxnSpPr>
            <a:stCxn id="155" idx="3"/>
            <a:endCxn id="173" idx="1"/>
          </p:cNvCxnSpPr>
          <p:nvPr/>
        </p:nvCxnSpPr>
        <p:spPr>
          <a:xfrm>
            <a:off x="6070278" y="1311782"/>
            <a:ext cx="912000" cy="0"/>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648045" y="1480712"/>
            <a:ext cx="1770299" cy="151500"/>
          </a:xfrm>
          <a:prstGeom prst="rect">
            <a:avLst/>
          </a:prstGeom>
          <a:noFill/>
          <a:ln>
            <a:noFill/>
          </a:ln>
        </p:spPr>
        <p:txBody>
          <a:bodyPr lIns="91425" tIns="91425" rIns="91425" bIns="91425" anchor="ctr" anchorCtr="0">
            <a:noAutofit/>
          </a:bodyPr>
          <a:lstStyle/>
          <a:p>
            <a:pPr lvl="0" algn="ctr" rtl="0">
              <a:spcBef>
                <a:spcPts val="0"/>
              </a:spcBef>
              <a:buNone/>
            </a:pPr>
            <a:r>
              <a:rPr lang="en" sz="800" b="1">
                <a:solidFill>
                  <a:srgbClr val="3D4D4D"/>
                </a:solidFill>
              </a:rPr>
              <a:t>50 Gbps - 1 Tbps</a:t>
            </a:r>
          </a:p>
        </p:txBody>
      </p:sp>
    </p:spTree>
    <p:extLst>
      <p:ext uri="{BB962C8B-B14F-4D97-AF65-F5344CB8AC3E}">
        <p14:creationId xmlns:p14="http://schemas.microsoft.com/office/powerpoint/2010/main" val="3560093038"/>
      </p:ext>
    </p:extLst>
  </p:cSld>
  <p:clrMapOvr>
    <a:masterClrMapping/>
  </p:clrMapOvr>
  <p:transition xmlns:p14="http://schemas.microsoft.com/office/powerpoint/2010/mai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861920475"/>
              </p:ext>
            </p:extLst>
          </p:nvPr>
        </p:nvGraphicFramePr>
        <p:xfrm>
          <a:off x="252001" y="1080000"/>
          <a:ext cx="8639998" cy="3419998"/>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394653">
                <a:tc>
                  <a:txBody>
                    <a:bodyPr/>
                    <a:lstStyle/>
                    <a:p>
                      <a:r>
                        <a:rPr lang="en-US" sz="900" b="1" dirty="0" smtClean="0">
                          <a:solidFill>
                            <a:srgbClr val="FFFFFF"/>
                          </a:solidFill>
                        </a:rPr>
                        <a:t>Antivirus Throughput (Proxy Based) </a:t>
                      </a:r>
                    </a:p>
                  </a:txBody>
                  <a:tcPr marT="34290" marB="34290" anchor="ctr">
                    <a:solidFill>
                      <a:srgbClr val="777777"/>
                    </a:solidFill>
                  </a:tcPr>
                </a:tc>
                <a:tc>
                  <a:txBody>
                    <a:bodyPr/>
                    <a:lstStyle/>
                    <a:p>
                      <a:pPr algn="ctr"/>
                      <a:r>
                        <a:rPr lang="de-DE" sz="900" dirty="0" smtClean="0">
                          <a:latin typeface="+mn-lt"/>
                          <a:cs typeface="Arial Narrow"/>
                        </a:rPr>
                        <a:t>2 Gbps</a:t>
                      </a:r>
                    </a:p>
                  </a:txBody>
                  <a:tcPr marT="34290" marB="34290" anchor="ctr"/>
                </a:tc>
                <a:tc>
                  <a:txBody>
                    <a:bodyPr/>
                    <a:lstStyle/>
                    <a:p>
                      <a:pPr algn="ctr"/>
                      <a:r>
                        <a:rPr lang="en-US" sz="900" dirty="0" smtClean="0"/>
                        <a:t>3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 Gbps</a:t>
                      </a:r>
                    </a:p>
                  </a:txBody>
                  <a:tcPr marT="34290" marB="34290" anchor="ctr"/>
                </a:tc>
                <a:tc>
                  <a:txBody>
                    <a:bodyPr/>
                    <a:lstStyle/>
                    <a:p>
                      <a:pPr algn="ctr"/>
                      <a:r>
                        <a:rPr lang="en-US" sz="900" dirty="0" smtClean="0">
                          <a:solidFill>
                            <a:srgbClr val="36424A"/>
                          </a:solidFill>
                          <a:latin typeface="+mn-lt"/>
                          <a:cs typeface="Arial Narrow"/>
                        </a:rPr>
                        <a:t>5.6 Gbps</a:t>
                      </a: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808361898"/>
      </p:ext>
    </p:extLst>
  </p:cSld>
  <p:clrMapOvr>
    <a:masterClrMapping/>
  </p:clrMapOvr>
  <p:transition xmlns:p14="http://schemas.microsoft.com/office/powerpoint/2010/mai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734013" y="1374998"/>
            <a:ext cx="4320000" cy="1440000"/>
          </a:xfrm>
          <a:prstGeom prst="rect">
            <a:avLst/>
          </a:prstGeom>
        </p:spPr>
      </p:pic>
      <p:graphicFrame>
        <p:nvGraphicFramePr>
          <p:cNvPr id="10" name="Content Placeholder 4"/>
          <p:cNvGraphicFramePr>
            <a:graphicFrameLocks/>
          </p:cNvGraphicFramePr>
          <p:nvPr>
            <p:extLst>
              <p:ext uri="{D42A27DB-BD31-4B8C-83A1-F6EECF244321}">
                <p14:modId xmlns:p14="http://schemas.microsoft.com/office/powerpoint/2010/main" val="425761880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170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NP4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2x fabric backplane 10Gbps</a:t>
            </a:r>
          </a:p>
        </p:txBody>
      </p:sp>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3" name="Picture 2" descr="FortiASIC-CP7.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479" y="2296499"/>
            <a:ext cx="371646" cy="547200"/>
          </a:xfrm>
          <a:prstGeom prst="rect">
            <a:avLst/>
          </a:prstGeom>
        </p:spPr>
      </p:pic>
      <p:pic>
        <p:nvPicPr>
          <p:cNvPr id="21" name="Picture 20"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65125" y="2298275"/>
            <a:ext cx="371646" cy="547200"/>
          </a:xfrm>
          <a:prstGeom prst="rect">
            <a:avLst/>
          </a:prstGeom>
        </p:spPr>
      </p:pic>
    </p:spTree>
    <p:extLst>
      <p:ext uri="{BB962C8B-B14F-4D97-AF65-F5344CB8AC3E}">
        <p14:creationId xmlns:p14="http://schemas.microsoft.com/office/powerpoint/2010/main" val="2224207459"/>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246416128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smtClean="0">
                          <a:ln>
                            <a:noFill/>
                          </a:ln>
                          <a:solidFill>
                            <a:srgbClr val="000000"/>
                          </a:solidFill>
                          <a:effectLst/>
                        </a:rPr>
                        <a:t>29.5 </a:t>
                      </a:r>
                      <a:r>
                        <a:rPr kumimoji="0" lang="en-US" sz="900" u="none" strike="noStrike" cap="none" normalizeH="0" baseline="0" dirty="0" smtClean="0">
                          <a:ln>
                            <a:noFill/>
                          </a:ln>
                          <a:solidFill>
                            <a:srgbClr val="000000"/>
                          </a:solidFill>
                          <a:effectLst/>
                        </a:rPr>
                        <a:t>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210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850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042217"/>
            <a:ext cx="4320000" cy="1593000"/>
          </a:xfrm>
          <a:prstGeom prst="rect">
            <a:avLst/>
          </a:prstGeom>
        </p:spPr>
      </p:pic>
      <p:sp>
        <p:nvSpPr>
          <p:cNvPr id="16"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NP4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2x fabric backplane 40Gbps</a:t>
            </a:r>
          </a:p>
        </p:txBody>
      </p:sp>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pic>
        <p:nvPicPr>
          <p:cNvPr id="22" name="Picture 21"/>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3" name="Picture 22" descr="Storage-128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125" y="2297696"/>
            <a:ext cx="371646" cy="547200"/>
          </a:xfrm>
          <a:prstGeom prst="rect">
            <a:avLst/>
          </a:prstGeom>
        </p:spPr>
      </p:pic>
      <p:pic>
        <p:nvPicPr>
          <p:cNvPr id="24" name="Picture 23"/>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643174052"/>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022961"/>
            <a:ext cx="4320000" cy="1728000"/>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2358297450"/>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40/40/10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9.4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7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235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22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970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4x SP3 Accelerated 10GE SFP+ Interfaces (2x Transceiver included)</a:t>
            </a:r>
          </a:p>
          <a:p>
            <a:pPr marL="343047" indent="-343047" defTabSz="914417">
              <a:spcBef>
                <a:spcPct val="20000"/>
              </a:spcBef>
              <a:buClr>
                <a:schemeClr val="accent6"/>
              </a:buClr>
              <a:buFont typeface="+mj-ea"/>
              <a:buAutoNum type="circleNumDbPlain"/>
            </a:pPr>
            <a:r>
              <a:rPr lang="en-US" sz="1000" dirty="0"/>
              <a:t>2x GE RJ45 Ports</a:t>
            </a:r>
          </a:p>
          <a:p>
            <a:pPr marL="343047" indent="-343047" defTabSz="914417">
              <a:spcBef>
                <a:spcPct val="20000"/>
              </a:spcBef>
              <a:buClr>
                <a:schemeClr val="accent6"/>
              </a:buClr>
              <a:buFont typeface="+mj-ea"/>
              <a:buAutoNum type="circleNumDbPlain"/>
            </a:pPr>
            <a:r>
              <a:rPr lang="en-US" sz="1000" dirty="0"/>
              <a:t>Back plane connectivity: 2x base backplane 1Gbps, 4x fabric backplane 10Gbps</a:t>
            </a:r>
          </a:p>
        </p:txBody>
      </p:sp>
      <p:pic>
        <p:nvPicPr>
          <p:cNvPr id="19" name="Picture 18"/>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pic>
        <p:nvPicPr>
          <p:cNvPr id="21" name="Picture 20" descr="Storage-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5125" y="2298275"/>
            <a:ext cx="371646" cy="547200"/>
          </a:xfrm>
          <a:prstGeom prst="rect">
            <a:avLst/>
          </a:prstGeom>
        </p:spPr>
      </p:pic>
      <p:pic>
        <p:nvPicPr>
          <p:cNvPr id="3" name="Picture 2" descr="FortiASIC-SP3.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6453" y="2297696"/>
            <a:ext cx="371646" cy="547200"/>
          </a:xfrm>
          <a:prstGeom prst="rect">
            <a:avLst/>
          </a:prstGeom>
        </p:spPr>
      </p:pic>
      <p:pic>
        <p:nvPicPr>
          <p:cNvPr id="22" name="Picture 21"/>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35047305"/>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graphicFrame>
        <p:nvGraphicFramePr>
          <p:cNvPr id="10" name="Content Placeholder 4"/>
          <p:cNvGraphicFramePr>
            <a:graphicFrameLocks/>
          </p:cNvGraphicFramePr>
          <p:nvPr>
            <p:extLst>
              <p:ext uri="{D42A27DB-BD31-4B8C-83A1-F6EECF244321}">
                <p14:modId xmlns:p14="http://schemas.microsoft.com/office/powerpoint/2010/main" val="3904147914"/>
              </p:ext>
            </p:extLst>
          </p:nvPr>
        </p:nvGraphicFramePr>
        <p:xfrm>
          <a:off x="457200" y="2914650"/>
          <a:ext cx="8305800" cy="1740595"/>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latin typeface="+mn-lt"/>
                          <a:cs typeface="Arial Narrow"/>
                        </a:rPr>
                        <a:t>80 / 80 / 45 Gbps</a:t>
                      </a:r>
                      <a:endParaRPr kumimoji="0" lang="en-US" sz="900" b="0" i="0" u="none" strike="noStrike" cap="none" normalizeH="0" baseline="0" dirty="0">
                        <a:ln>
                          <a:noFill/>
                        </a:ln>
                        <a:solidFill>
                          <a:srgbClr val="000000"/>
                        </a:solidFill>
                        <a:effectLst/>
                        <a:latin typeface="+mn-lt"/>
                        <a:cs typeface="Arial Narrow"/>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3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5.6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23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565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cs typeface="Arial Narrow"/>
                        </a:rPr>
                        <a:t>4096 / 1024</a:t>
                      </a:r>
                      <a:endParaRPr lang="en-US" sz="900" b="0" i="0" dirty="0">
                        <a:solidFill>
                          <a:srgbClr val="000000"/>
                        </a:solidFill>
                        <a:latin typeface="+mn-lt"/>
                        <a:cs typeface="Arial Narrow"/>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25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2806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6.5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4"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40GE slots</a:t>
            </a:r>
          </a:p>
          <a:p>
            <a:pPr marL="343047" indent="-343047" defTabSz="914417">
              <a:spcBef>
                <a:spcPct val="20000"/>
              </a:spcBef>
              <a:buClr>
                <a:schemeClr val="accent6"/>
              </a:buClr>
              <a:buFont typeface="+mj-ea"/>
              <a:buAutoNum type="circleNumDbPlain"/>
            </a:pPr>
            <a:r>
              <a:rPr lang="en-US" sz="1000" dirty="0"/>
              <a:t>2x 10GE slots</a:t>
            </a:r>
          </a:p>
          <a:p>
            <a:pPr marL="343047" indent="-343047" defTabSz="914417">
              <a:spcBef>
                <a:spcPct val="20000"/>
              </a:spcBef>
              <a:buClr>
                <a:schemeClr val="accent6"/>
              </a:buClr>
              <a:buFont typeface="+mj-ea"/>
              <a:buAutoNum type="circleNumDbPlain"/>
            </a:pPr>
            <a:r>
              <a:rPr lang="en-US" sz="1000" dirty="0"/>
              <a:t>2x GE RJ45 MGMT ports</a:t>
            </a:r>
          </a:p>
          <a:p>
            <a:pPr marL="343047" indent="-343047" defTabSz="914417">
              <a:spcBef>
                <a:spcPct val="20000"/>
              </a:spcBef>
              <a:buClr>
                <a:schemeClr val="accent6"/>
              </a:buClr>
              <a:buFont typeface="+mj-ea"/>
              <a:buAutoNum type="circleNumDbPlain"/>
            </a:pPr>
            <a:r>
              <a:rPr lang="en-US" sz="1000"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4045544707"/>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4965782"/>
              </p:ext>
            </p:extLst>
          </p:nvPr>
        </p:nvGraphicFramePr>
        <p:xfrm>
          <a:off x="457200" y="2914650"/>
          <a:ext cx="8305800" cy="42416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effectLst/>
                        </a:rPr>
                        <a:t>Switching throughput</a:t>
                      </a:r>
                      <a:endParaRPr kumimoji="0" lang="en-US" sz="900" b="1" i="0" u="none" strike="noStrike" cap="none" normalizeH="0" baseline="0" dirty="0" smtClean="0">
                        <a:ln>
                          <a:noFill/>
                        </a:ln>
                        <a:solidFill>
                          <a:schemeClr val="tx1"/>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225 Gbps</a:t>
                      </a:r>
                      <a:endParaRPr kumimoji="0" lang="en-US" sz="900" b="0" i="0" u="none" strike="noStrike" cap="none" normalizeH="0" baseline="0" dirty="0">
                        <a:ln>
                          <a:noFill/>
                        </a:ln>
                        <a:solidFill>
                          <a:srgbClr val="333333"/>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latin typeface="+mn-lt"/>
                      </a:endParaRPr>
                    </a:p>
                  </a:txBody>
                  <a:tcPr marL="61703" marR="61703" marT="26030" marB="26030" anchor="ctr" horzOverflow="overflow"/>
                </a:tc>
                <a:tc>
                  <a:txBody>
                    <a:bodyPr/>
                    <a:lstStyle/>
                    <a:p>
                      <a:pPr algn="ctr"/>
                      <a:endParaRPr lang="en-US" sz="900" b="0" i="0" dirty="0">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SFP+ slots for 10-gigabit interfaces (2x transceivers default)</a:t>
            </a:r>
          </a:p>
          <a:p>
            <a:pPr marL="343047" indent="-343047" defTabSz="914417">
              <a:spcBef>
                <a:spcPct val="20000"/>
              </a:spcBef>
              <a:buClr>
                <a:schemeClr val="accent6"/>
              </a:buClr>
              <a:buFont typeface="+mj-ea"/>
              <a:buAutoNum type="circleNumDbPlain"/>
            </a:pPr>
            <a:r>
              <a:rPr lang="en-US" sz="1000" dirty="0"/>
              <a:t>2x front panel base backplane 10-gigabit interfaces that connects to the base backplane channel</a:t>
            </a:r>
          </a:p>
          <a:p>
            <a:pPr marL="343047" indent="-343047" defTabSz="914417">
              <a:spcBef>
                <a:spcPct val="20000"/>
              </a:spcBef>
              <a:buClr>
                <a:schemeClr val="accent6"/>
              </a:buClr>
              <a:buFont typeface="+mj-ea"/>
              <a:buAutoNum type="circleNumDbPlain"/>
            </a:pPr>
            <a:r>
              <a:rPr lang="en-US" sz="1000" dirty="0"/>
              <a:t>1x front panel base backplane GE RJ45 interface</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4013" y="1105320"/>
            <a:ext cx="4320000" cy="166921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326127396"/>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633925731"/>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60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1.26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110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pic>
        <p:nvPicPr>
          <p:cNvPr id="2" name="Picture 1"/>
          <p:cNvPicPr>
            <a:picLocks noChangeAspect="1"/>
          </p:cNvPicPr>
          <p:nvPr/>
        </p:nvPicPr>
        <p:blipFill>
          <a:blip r:embed="rId2"/>
          <a:stretch>
            <a:fillRect/>
          </a:stretch>
        </p:blipFill>
        <p:spPr>
          <a:xfrm>
            <a:off x="734013" y="1060530"/>
            <a:ext cx="4320000" cy="184915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
        <p:nvSpPr>
          <p:cNvPr id="13"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10x 10GE SFP+ slots </a:t>
            </a:r>
          </a:p>
          <a:p>
            <a:pPr marL="343047" indent="-343047" defTabSz="914417">
              <a:spcBef>
                <a:spcPct val="20000"/>
              </a:spcBef>
              <a:buClr>
                <a:schemeClr val="accent6"/>
              </a:buClr>
              <a:buFont typeface="+mj-ea"/>
              <a:buAutoNum type="circleNumDbPlain"/>
            </a:pPr>
            <a:r>
              <a:rPr lang="en-US" sz="1000" dirty="0"/>
              <a:t>1x GE RJ45 management interface</a:t>
            </a:r>
          </a:p>
        </p:txBody>
      </p:sp>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1665316409"/>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1121069440"/>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80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135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5" name="Picture 14" descr="5903C_front_callou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131348"/>
            <a:ext cx="4320000" cy="1560401"/>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747724618"/>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148854797"/>
              </p:ext>
            </p:extLst>
          </p:nvPr>
        </p:nvGraphicFramePr>
        <p:xfrm>
          <a:off x="457200" y="2914650"/>
          <a:ext cx="8305800" cy="613380"/>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Traffic throughput</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 3.6 Mil</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i="0" u="none" strike="noStrike" cap="none" normalizeH="0" baseline="0" dirty="0" smtClean="0">
                          <a:ln>
                            <a:noFill/>
                          </a:ln>
                          <a:solidFill>
                            <a:srgbClr val="000000"/>
                          </a:solidFill>
                          <a:effectLst/>
                          <a:latin typeface="+mn-lt"/>
                        </a:rPr>
                        <a:t>Concurrent Session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rPr>
                        <a:t>135 Mil</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000000"/>
                        </a:solidFill>
                        <a:latin typeface="+mn-lt"/>
                      </a:endParaRPr>
                    </a:p>
                  </a:txBody>
                  <a:tcPr marL="61703" marR="61703" marT="26030" marB="26030" anchor="ctr" horzOverflow="overflow"/>
                </a:tc>
                <a:tc>
                  <a:txBody>
                    <a:bodyPr/>
                    <a:lstStyle/>
                    <a:p>
                      <a:pPr algn="ctr"/>
                      <a:endParaRPr lang="en-US" sz="900" b="0" i="0" dirty="0">
                        <a:solidFill>
                          <a:srgbClr val="000000"/>
                        </a:solidFill>
                        <a:latin typeface="+mn-lt"/>
                      </a:endParaRPr>
                    </a:p>
                  </a:txBody>
                  <a:tcPr marL="61703" marR="61703" marT="26030" marB="26030" anchor="ctr" horzOverflow="overflow"/>
                </a:tc>
              </a:tr>
            </a:tbl>
          </a:graphicData>
        </a:graphic>
      </p:graphicFrame>
      <p:sp>
        <p:nvSpPr>
          <p:cNvPr id="11" name="Rectangle 47"/>
          <p:cNvSpPr>
            <a:spLocks noChangeArrowheads="1"/>
          </p:cNvSpPr>
          <p:nvPr/>
        </p:nvSpPr>
        <p:spPr bwMode="auto">
          <a:xfrm>
            <a:off x="5867401" y="881680"/>
            <a:ext cx="2884755" cy="1702751"/>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sp>
        <p:nvSpPr>
          <p:cNvPr id="2" name="Title 1"/>
          <p:cNvSpPr>
            <a:spLocks noGrp="1"/>
          </p:cNvSpPr>
          <p:nvPr>
            <p:ph type="title"/>
          </p:nvPr>
        </p:nvSpPr>
        <p:spPr/>
        <p:txBody>
          <a:bodyPr/>
          <a:lstStyle/>
          <a:p>
            <a:r>
              <a:rPr lang="en-US" dirty="0"/>
              <a:t>FortiController </a:t>
            </a:r>
            <a:r>
              <a:rPr lang="en-US" dirty="0" smtClean="0"/>
              <a:t>5913C</a:t>
            </a:r>
            <a:endParaRPr lang="en-US" dirty="0"/>
          </a:p>
        </p:txBody>
      </p:sp>
      <p:pic>
        <p:nvPicPr>
          <p:cNvPr id="3" name="Picture 2"/>
          <p:cNvPicPr>
            <a:picLocks noChangeAspect="1"/>
          </p:cNvPicPr>
          <p:nvPr/>
        </p:nvPicPr>
        <p:blipFill>
          <a:blip r:embed="rId2"/>
          <a:stretch>
            <a:fillRect/>
          </a:stretch>
        </p:blipFill>
        <p:spPr>
          <a:xfrm>
            <a:off x="734013" y="1193023"/>
            <a:ext cx="4320000" cy="1502308"/>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2378525430"/>
      </p:ext>
    </p:extLst>
  </p:cSld>
  <p:clrMapOvr>
    <a:masterClrMapping/>
  </p:clrMapOvr>
  <p:transition xmlns:p14="http://schemas.microsoft.com/office/powerpoint/2010/mai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5"/>
            <a:ext cx="462770"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1" y="2752962"/>
            <a:ext cx="351363" cy="260293"/>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18284099"/>
              </p:ext>
            </p:extLst>
          </p:nvPr>
        </p:nvGraphicFramePr>
        <p:xfrm>
          <a:off x="457200" y="2914650"/>
          <a:ext cx="8305800" cy="176802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39">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7.8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Antivirus Throughput (Proxy Based)</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 Gbps</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10/500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170 K</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1024</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16635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17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64,000</a:t>
                      </a:r>
                      <a:endParaRPr lang="en-US" sz="900" b="0" i="0" dirty="0">
                        <a:solidFill>
                          <a:srgbClr val="000000"/>
                        </a:solidFill>
                        <a:latin typeface="+mn-lt"/>
                      </a:endParaRPr>
                    </a:p>
                  </a:txBody>
                  <a:tcPr marL="61703" marR="61703" marT="26030" marB="26030" anchor="ctr" horzOverflow="overflow"/>
                </a:tc>
              </a:tr>
              <a:tr h="303519">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20,000</a:t>
                      </a:r>
                      <a:endParaRPr lang="en-US" sz="900" b="0" i="0" dirty="0">
                        <a:solidFill>
                          <a:srgbClr val="000000"/>
                        </a:solidFill>
                        <a:latin typeface="+mn-lt"/>
                      </a:endParaRPr>
                    </a:p>
                  </a:txBody>
                  <a:tcPr marL="61703" marR="61703" marT="26030" marB="26030" anchor="ctr" horzOverflow="overflow"/>
                </a:tc>
              </a:tr>
            </a:tbl>
          </a:graphicData>
        </a:graphic>
      </p:graphicFrame>
      <p:pic>
        <p:nvPicPr>
          <p:cNvPr id="3" name="Picture 2"/>
          <p:cNvPicPr>
            <a:picLocks noChangeAspect="1"/>
          </p:cNvPicPr>
          <p:nvPr/>
        </p:nvPicPr>
        <p:blipFill>
          <a:blip r:embed="rId2"/>
          <a:stretch>
            <a:fillRect/>
          </a:stretch>
        </p:blipFill>
        <p:spPr>
          <a:xfrm>
            <a:off x="734013" y="1094090"/>
            <a:ext cx="4320000" cy="1699412"/>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6499"/>
            <a:ext cx="372259" cy="547200"/>
          </a:xfrm>
          <a:prstGeom prst="rect">
            <a:avLst/>
          </a:prstGeom>
        </p:spPr>
      </p:pic>
      <p:pic>
        <p:nvPicPr>
          <p:cNvPr id="16" name="Picture 15" descr="FortiASIC-CP7.png"/>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479" y="2296499"/>
            <a:ext cx="371646" cy="547200"/>
          </a:xfrm>
          <a:prstGeom prst="rect">
            <a:avLst/>
          </a:prstGeom>
        </p:spPr>
      </p:pic>
      <p:pic>
        <p:nvPicPr>
          <p:cNvPr id="17" name="Picture 16" descr="Storage-64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125" y="2298275"/>
            <a:ext cx="371646" cy="547200"/>
          </a:xfrm>
          <a:prstGeom prst="rect">
            <a:avLst/>
          </a:prstGeom>
        </p:spPr>
      </p:pic>
      <p:sp>
        <p:nvSpPr>
          <p:cNvPr id="18"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8x NP4 Accelerated 10GE SFP+ Interfaces (2x Transceiver included)</a:t>
            </a:r>
          </a:p>
          <a:p>
            <a:pPr marL="343047" indent="-343047" defTabSz="914417">
              <a:spcBef>
                <a:spcPct val="20000"/>
              </a:spcBef>
              <a:buClr>
                <a:schemeClr val="accent6"/>
              </a:buClr>
              <a:buFont typeface="+mj-ea"/>
              <a:buAutoNum type="circleNumDbPlain"/>
            </a:pPr>
            <a:r>
              <a:rPr lang="en-US" sz="1000" dirty="0"/>
              <a:t>2 x 10GE SFP+</a:t>
            </a:r>
          </a:p>
          <a:p>
            <a:pPr marL="343047" indent="-343047" defTabSz="914417">
              <a:spcBef>
                <a:spcPct val="20000"/>
              </a:spcBef>
              <a:buClr>
                <a:schemeClr val="accent6"/>
              </a:buClr>
              <a:buFont typeface="+mj-ea"/>
              <a:buAutoNum type="circleNumDbPlain"/>
            </a:pPr>
            <a:r>
              <a:rPr lang="en-US" sz="1000" dirty="0"/>
              <a:t>1x GE RJ45 Ports</a:t>
            </a:r>
          </a:p>
        </p:txBody>
      </p:sp>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200" y="1022961"/>
            <a:ext cx="923461" cy="276364"/>
          </a:xfrm>
          <a:prstGeom prst="rect">
            <a:avLst/>
          </a:prstGeom>
        </p:spPr>
      </p:pic>
    </p:spTree>
    <p:extLst>
      <p:ext uri="{BB962C8B-B14F-4D97-AF65-F5344CB8AC3E}">
        <p14:creationId xmlns:p14="http://schemas.microsoft.com/office/powerpoint/2010/main" val="3084573018"/>
      </p:ext>
    </p:extLst>
  </p:cSld>
  <p:clrMapOvr>
    <a:masterClrMapping/>
  </p:clrMapOvr>
  <p:transition xmlns:p14="http://schemas.microsoft.com/office/powerpoint/2010/mai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489549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40686055"/>
              </p:ext>
            </p:extLst>
          </p:nvPr>
        </p:nvGraphicFramePr>
        <p:xfrm>
          <a:off x="252002" y="1088570"/>
          <a:ext cx="8650641" cy="3608176"/>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266702">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ATP</a:t>
                      </a:r>
                    </a:p>
                  </a:txBody>
                  <a:tcPr marT="25718" marB="25718"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OSS Support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AAA</a:t>
                      </a:r>
                      <a:endParaRPr lang="en-US" sz="900" dirty="0">
                        <a:solidFill>
                          <a:schemeClr val="bg1"/>
                        </a:solidFill>
                      </a:endParaRP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chemeClr val="bg1"/>
                          </a:solidFill>
                        </a:rPr>
                        <a:t>Central Mgmt.</a:t>
                      </a:r>
                    </a:p>
                  </a:txBody>
                  <a:tcPr marT="25718" marB="25718"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t>Integrations</a:t>
                      </a:r>
                    </a:p>
                  </a:txBody>
                  <a:tcPr marT="25718" marB="25718">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266702">
                <a:tc gridSpan="2">
                  <a:txBody>
                    <a:bodyPr/>
                    <a:lstStyle/>
                    <a:p>
                      <a:pPr algn="ctr"/>
                      <a:r>
                        <a:rPr lang="en-US" sz="900" dirty="0" smtClean="0">
                          <a:solidFill>
                            <a:srgbClr val="FFFFFF"/>
                          </a:solidFill>
                        </a:rPr>
                        <a:t>Configuration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900" dirty="0" smtClean="0">
                          <a:solidFill>
                            <a:srgbClr val="FFFFFF"/>
                          </a:solidFill>
                        </a:rPr>
                        <a:t>Visibility</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Log &amp; Report</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900" dirty="0" smtClean="0">
                          <a:solidFill>
                            <a:srgbClr val="FFFFFF"/>
                          </a:solidFill>
                        </a:rPr>
                        <a:t>Diagnostics</a:t>
                      </a:r>
                      <a:endParaRPr lang="en-US" sz="900" dirty="0">
                        <a:solidFill>
                          <a:srgbClr val="FFFFFF"/>
                        </a:solidFill>
                      </a:endParaRPr>
                    </a:p>
                  </a:txBody>
                  <a:tcPr marT="25718" marB="25718" anchor="ctr">
                    <a:solidFill>
                      <a:schemeClr val="bg2">
                        <a:lumMod val="50000"/>
                      </a:schemeClr>
                    </a:solidFill>
                  </a:tcPr>
                </a:tc>
                <a:tc hMerge="1">
                  <a:txBody>
                    <a:bodyPr/>
                    <a:lstStyle/>
                    <a:p>
                      <a:endParaRPr lang="en-US"/>
                    </a:p>
                  </a:txBody>
                  <a:tcPr/>
                </a:tc>
                <a:tc>
                  <a:txBody>
                    <a:bodyPr/>
                    <a:lstStyle/>
                    <a:p>
                      <a:pPr algn="ctr"/>
                      <a:r>
                        <a:rPr lang="en-US" sz="1200" b="1" dirty="0" smtClean="0"/>
                        <a:t>Management</a:t>
                      </a: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Anti-Malware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IPS</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900" dirty="0" smtClean="0">
                          <a:solidFill>
                            <a:srgbClr val="FFFFFF"/>
                          </a:solidFill>
                        </a:rPr>
                        <a:t>Application Control</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Web</a:t>
                      </a:r>
                    </a:p>
                    <a:p>
                      <a:pPr algn="ctr"/>
                      <a:r>
                        <a:rPr lang="en-US" sz="900" dirty="0" smtClean="0">
                          <a:solidFill>
                            <a:srgbClr val="FFFFFF"/>
                          </a:solidFill>
                        </a:rPr>
                        <a:t>Filtering</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900" dirty="0" smtClean="0">
                          <a:solidFill>
                            <a:srgbClr val="FFFFFF"/>
                          </a:solidFill>
                        </a:rPr>
                        <a:t>Email</a:t>
                      </a:r>
                      <a:r>
                        <a:rPr lang="en-US" sz="900" baseline="0" dirty="0" smtClean="0">
                          <a:solidFill>
                            <a:srgbClr val="FFFFFF"/>
                          </a:solidFill>
                        </a:rPr>
                        <a:t> Filtering</a:t>
                      </a:r>
                      <a:endParaRPr lang="en-US" sz="900" dirty="0">
                        <a:solidFill>
                          <a:srgbClr val="FFFFFF"/>
                        </a:solidFill>
                      </a:endParaRPr>
                    </a:p>
                  </a:txBody>
                  <a:tcPr marT="25718" marB="25718" anchor="ctr">
                    <a:solidFill>
                      <a:schemeClr val="accent6"/>
                    </a:solidFill>
                  </a:tcPr>
                </a:tc>
                <a:tc>
                  <a:txBody>
                    <a:bodyPr/>
                    <a:lstStyle/>
                    <a:p>
                      <a:pPr algn="ctr"/>
                      <a:endParaRPr lang="en-US" sz="1200" b="1" dirty="0"/>
                    </a:p>
                  </a:txBody>
                  <a:tcPr marT="25718" marB="25718">
                    <a:lnR w="12700" cap="flat" cmpd="sng" algn="ctr">
                      <a:noFill/>
                      <a:prstDash val="solid"/>
                      <a:round/>
                      <a:headEnd type="none" w="med" len="med"/>
                      <a:tailEnd type="none" w="med" len="med"/>
                    </a:lnR>
                    <a:solidFill>
                      <a:schemeClr val="bg1">
                        <a:lumMod val="95000"/>
                      </a:schemeClr>
                    </a:solidFill>
                  </a:tcPr>
                </a:tc>
              </a:tr>
              <a:tr h="387147">
                <a:tc>
                  <a:txBody>
                    <a:bodyPr/>
                    <a:lstStyle/>
                    <a:p>
                      <a:pPr algn="ctr"/>
                      <a:r>
                        <a:rPr lang="en-US" sz="900" dirty="0" smtClean="0">
                          <a:solidFill>
                            <a:srgbClr val="FFFFFF"/>
                          </a:solidFill>
                        </a:rPr>
                        <a:t>Firewall </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6"/>
                    </a:solidFill>
                  </a:tcPr>
                </a:tc>
                <a:tc gridSpan="3">
                  <a:txBody>
                    <a:bodyPr/>
                    <a:lstStyle/>
                    <a:p>
                      <a:pPr algn="ctr"/>
                      <a:r>
                        <a:rPr lang="en-US" sz="900" dirty="0" smtClean="0">
                          <a:solidFill>
                            <a:srgbClr val="FFFFFF"/>
                          </a:solidFill>
                        </a:rPr>
                        <a:t>VPN</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900" dirty="0" smtClean="0">
                          <a:solidFill>
                            <a:srgbClr val="FFFFFF"/>
                          </a:solidFill>
                        </a:rPr>
                        <a:t>DLP</a:t>
                      </a:r>
                      <a:endParaRPr lang="en-US" sz="900" dirty="0">
                        <a:solidFill>
                          <a:srgbClr val="FFFFFF"/>
                        </a:solidFill>
                      </a:endParaRPr>
                    </a:p>
                  </a:txBody>
                  <a:tcPr marT="25718" marB="25718" anchor="ctr">
                    <a:solidFill>
                      <a:schemeClr val="accent6"/>
                    </a:solidFill>
                  </a:tcPr>
                </a:tc>
                <a:tc hMerge="1">
                  <a:txBody>
                    <a:bodyPr/>
                    <a:lstStyle/>
                    <a:p>
                      <a:endParaRPr lang="en-US"/>
                    </a:p>
                  </a:txBody>
                  <a:tcPr/>
                </a:tc>
                <a:tc gridSpan="3">
                  <a:txBody>
                    <a:bodyPr/>
                    <a:lstStyle/>
                    <a:p>
                      <a:pPr algn="ctr"/>
                      <a:r>
                        <a:rPr lang="en-US" sz="900" dirty="0" smtClean="0">
                          <a:solidFill>
                            <a:srgbClr val="FFFFFF"/>
                          </a:solidFill>
                        </a:rPr>
                        <a:t>User &amp; Device Identity</a:t>
                      </a:r>
                      <a:endParaRPr lang="en-US" sz="900" dirty="0">
                        <a:solidFill>
                          <a:srgbClr val="FFFFFF"/>
                        </a:solidFill>
                      </a:endParaRPr>
                    </a:p>
                  </a:txBody>
                  <a:tcPr marT="25718" marB="25718"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900" dirty="0" smtClean="0">
                          <a:solidFill>
                            <a:srgbClr val="FFFFFF"/>
                          </a:solidFill>
                        </a:rPr>
                        <a:t>SSL inspection</a:t>
                      </a:r>
                      <a:endParaRPr lang="en-US" sz="900" dirty="0">
                        <a:solidFill>
                          <a:srgbClr val="FFFFFF"/>
                        </a:solidFill>
                      </a:endParaRPr>
                    </a:p>
                  </a:txBody>
                  <a:tcPr marT="25718" marB="25718" anchor="ctr">
                    <a:solidFill>
                      <a:schemeClr val="accent6"/>
                    </a:solidFill>
                  </a:tcPr>
                </a:tc>
                <a:tc>
                  <a:txBody>
                    <a:bodyPr/>
                    <a:lstStyle/>
                    <a:p>
                      <a:pPr algn="ctr"/>
                      <a:r>
                        <a:rPr lang="en-US" sz="1200" b="1" dirty="0" smtClean="0"/>
                        <a:t>Security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969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Wireless Controller</a:t>
                      </a:r>
                    </a:p>
                  </a:txBody>
                  <a:tcPr marT="25718" marB="25718"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Switch</a:t>
                      </a:r>
                      <a:r>
                        <a:rPr lang="en-US" sz="900" baseline="0" dirty="0" smtClean="0"/>
                        <a:t> </a:t>
                      </a:r>
                      <a:r>
                        <a:rPr lang="en-US" sz="900" dirty="0" smtClean="0"/>
                        <a:t>Controller</a:t>
                      </a:r>
                    </a:p>
                  </a:txBody>
                  <a:tcPr marT="25718" marB="25718"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900" dirty="0" smtClean="0"/>
                        <a:t>Endpoint Manager</a:t>
                      </a:r>
                    </a:p>
                  </a:txBody>
                  <a:tcPr marT="25718" marB="25718"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Token</a:t>
                      </a:r>
                      <a:r>
                        <a:rPr lang="en-US" sz="900" baseline="0" dirty="0" smtClean="0"/>
                        <a:t> </a:t>
                      </a:r>
                      <a:r>
                        <a:rPr lang="en-US" sz="900" dirty="0" smtClean="0"/>
                        <a:t>Server</a:t>
                      </a:r>
                    </a:p>
                  </a:txBody>
                  <a:tcPr marT="25718" marB="25718"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Vulnerability Scanner</a:t>
                      </a:r>
                    </a:p>
                  </a:txBody>
                  <a:tcPr marT="25718" marB="25718" anchor="ctr">
                    <a:solidFill>
                      <a:schemeClr val="bg2">
                        <a:lumMod val="75000"/>
                      </a:schemeClr>
                    </a:solidFill>
                  </a:tcPr>
                </a:tc>
                <a:tc>
                  <a:txBody>
                    <a:bodyPr/>
                    <a:lstStyle/>
                    <a:p>
                      <a:pPr algn="ctr"/>
                      <a:r>
                        <a:rPr lang="en-US" sz="1200" b="1" dirty="0" smtClean="0"/>
                        <a:t>Extensions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68362">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a:t>
                      </a:r>
                      <a:r>
                        <a:rPr lang="en-US" sz="900" baseline="0" dirty="0" smtClean="0"/>
                        <a:t> </a:t>
                      </a:r>
                      <a:r>
                        <a:rPr lang="en-US" sz="900" dirty="0" smtClean="0"/>
                        <a:t>Virtual Domains ::::::::::</a:t>
                      </a:r>
                    </a:p>
                  </a:txBody>
                  <a:tcPr marT="25718" marB="25718"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200" b="1" dirty="0" smtClean="0"/>
                        <a:t>Virtual Systems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algn="ctr"/>
                      <a:r>
                        <a:rPr lang="en-US" sz="900" dirty="0" smtClean="0"/>
                        <a:t>Routing</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NAT/CGN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L2/Switching</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WAN Link / Server LB</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smtClean="0"/>
                        <a:t>High Availability</a:t>
                      </a:r>
                    </a:p>
                  </a:txBody>
                  <a:tcPr marT="25718" marB="25718" anchor="ctr">
                    <a:solidFill>
                      <a:schemeClr val="accent2">
                        <a:lumMod val="60000"/>
                        <a:lumOff val="40000"/>
                      </a:schemeClr>
                    </a:solidFill>
                  </a:tcPr>
                </a:tc>
                <a:tc rowSpan="2">
                  <a:txBody>
                    <a:bodyPr/>
                    <a:lstStyle/>
                    <a:p>
                      <a:pPr algn="ctr"/>
                      <a:r>
                        <a:rPr lang="en-US" sz="1200" b="1" dirty="0" smtClean="0"/>
                        <a:t>Network Functions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008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QoS</a:t>
                      </a:r>
                    </a:p>
                  </a:txBody>
                  <a:tcPr marT="25718" marB="25718"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IPv6</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25718" marB="25718"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374971">
                <a:tc gridSpan="3">
                  <a:txBody>
                    <a:bodyPr/>
                    <a:lstStyle/>
                    <a:p>
                      <a:pPr algn="ctr"/>
                      <a:r>
                        <a:rPr lang="en-US" sz="900" dirty="0" smtClean="0">
                          <a:solidFill>
                            <a:srgbClr val="FFFFFF"/>
                          </a:solidFill>
                        </a:rPr>
                        <a:t>NAT/Route</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Transparent</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Sniffer</a:t>
                      </a:r>
                      <a:endParaRPr lang="en-US" sz="900" dirty="0">
                        <a:solidFill>
                          <a:srgbClr val="FFFFFF"/>
                        </a:solidFill>
                      </a:endParaRPr>
                    </a:p>
                  </a:txBody>
                  <a:tcPr marT="25718" marB="25718"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Operating Modes</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374971">
                <a:tc gridSpan="3">
                  <a:txBody>
                    <a:bodyPr/>
                    <a:lstStyle/>
                    <a:p>
                      <a:pPr algn="ctr"/>
                      <a:r>
                        <a:rPr lang="en-US" sz="900" dirty="0" smtClean="0">
                          <a:solidFill>
                            <a:srgbClr val="FFFFFF"/>
                          </a:solidFill>
                        </a:rPr>
                        <a:t>LAN</a:t>
                      </a:r>
                      <a:endParaRPr lang="en-US" sz="900" dirty="0">
                        <a:solidFill>
                          <a:srgbClr val="FFFFFF"/>
                        </a:solidFill>
                      </a:endParaRPr>
                    </a:p>
                  </a:txBody>
                  <a:tcPr marT="25718" marB="25718"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rgbClr val="FFFFFF"/>
                          </a:solidFill>
                        </a:rPr>
                        <a:t>WiFi</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rgbClr val="FFFFFF"/>
                          </a:solidFill>
                        </a:rPr>
                        <a:t>WAN</a:t>
                      </a:r>
                      <a:endParaRPr lang="en-US" sz="900" dirty="0">
                        <a:solidFill>
                          <a:srgbClr val="FFFFFF"/>
                        </a:solidFill>
                      </a:endParaRPr>
                    </a:p>
                  </a:txBody>
                  <a:tcPr marT="25718" marB="25718"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Network Interface</a:t>
                      </a:r>
                      <a:endParaRPr lang="en-US" sz="1200" b="1" dirty="0"/>
                    </a:p>
                  </a:txBody>
                  <a:tcPr marT="25718" marB="25718" anchor="ctr">
                    <a:lnR w="12700" cap="flat" cmpd="sng" algn="ctr">
                      <a:noFill/>
                      <a:prstDash val="solid"/>
                      <a:round/>
                      <a:headEnd type="none" w="med" len="med"/>
                      <a:tailEnd type="none" w="med" len="med"/>
                    </a:lnR>
                    <a:solidFill>
                      <a:schemeClr val="bg1">
                        <a:lumMod val="95000"/>
                      </a:schemeClr>
                    </a:solidFill>
                  </a:tcPr>
                </a:tc>
              </a:tr>
              <a:tr h="283517">
                <a:tc gridSpan="3">
                  <a:txBody>
                    <a:bodyPr/>
                    <a:lstStyle/>
                    <a:p>
                      <a:pPr algn="ctr"/>
                      <a:r>
                        <a:rPr lang="en-US" sz="900" dirty="0" smtClean="0">
                          <a:solidFill>
                            <a:schemeClr val="bg1"/>
                          </a:solidFill>
                        </a:rPr>
                        <a:t>Physical Appliance (+ASICS)</a:t>
                      </a:r>
                      <a:endParaRPr lang="en-US" sz="900" dirty="0">
                        <a:solidFill>
                          <a:schemeClr val="bg1"/>
                        </a:solidFill>
                      </a:endParaRPr>
                    </a:p>
                  </a:txBody>
                  <a:tcPr marT="25718" marB="25718"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900" dirty="0" smtClean="0">
                          <a:solidFill>
                            <a:schemeClr val="bg1"/>
                          </a:solidFill>
                        </a:rPr>
                        <a:t>Hypervisor</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900" dirty="0" smtClean="0">
                          <a:solidFill>
                            <a:schemeClr val="bg1"/>
                          </a:solidFill>
                        </a:rPr>
                        <a:t>Cloud</a:t>
                      </a:r>
                      <a:endParaRPr lang="en-US" sz="900" dirty="0">
                        <a:solidFill>
                          <a:schemeClr val="bg1"/>
                        </a:solidFill>
                      </a:endParaRPr>
                    </a:p>
                  </a:txBody>
                  <a:tcPr marT="25718" marB="25718"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200" b="1" dirty="0" smtClean="0"/>
                        <a:t>Platform</a:t>
                      </a:r>
                      <a:endParaRPr lang="en-US" sz="1200" b="1" dirty="0"/>
                    </a:p>
                  </a:txBody>
                  <a:tcPr marT="25718" marB="25718"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239745" y="1659453"/>
            <a:ext cx="1114806" cy="332994"/>
          </a:xfrm>
          <a:prstGeom prst="rect">
            <a:avLst/>
          </a:prstGeom>
          <a:noFill/>
        </p:spPr>
      </p:pic>
    </p:spTree>
    <p:extLst>
      <p:ext uri="{BB962C8B-B14F-4D97-AF65-F5344CB8AC3E}">
        <p14:creationId xmlns:p14="http://schemas.microsoft.com/office/powerpoint/2010/main" val="4196628735"/>
      </p:ext>
    </p:extLst>
  </p:cSld>
  <p:clrMapOvr>
    <a:masterClrMapping/>
  </p:clrMapOvr>
  <p:transition xmlns:p14="http://schemas.microsoft.com/office/powerpoint/2010/mai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2"/>
            <a:ext cx="2590800" cy="307777"/>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6" y="1846320"/>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1"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sp>
        <p:nvSpPr>
          <p:cNvPr id="17" name="Rectangle 1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Agile Security </a:t>
            </a:r>
            <a:r>
              <a:rPr lang="en-US" sz="1800" b="1" dirty="0">
                <a:solidFill>
                  <a:schemeClr val="bg1"/>
                </a:solidFill>
                <a:cs typeface="Arial Narrow"/>
              </a:rPr>
              <a:t>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1129842"/>
            <a:ext cx="585216" cy="585216"/>
          </a:xfrm>
          <a:prstGeom prst="rect">
            <a:avLst/>
          </a:prstGeom>
        </p:spPr>
      </p:pic>
      <p:grpSp>
        <p:nvGrpSpPr>
          <p:cNvPr id="19" name="Group 18"/>
          <p:cNvGrpSpPr>
            <a:grpSpLocks noChangeAspect="1"/>
          </p:cNvGrpSpPr>
          <p:nvPr/>
        </p:nvGrpSpPr>
        <p:grpSpPr>
          <a:xfrm>
            <a:off x="4741078" y="4126122"/>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8" y="4126122"/>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1" y="4126122"/>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1" y="4126122"/>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4126122"/>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1" y="4126122"/>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9" y="4126122"/>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1658053353"/>
      </p:ext>
    </p:extLst>
  </p:cSld>
  <p:clrMapOvr>
    <a:masterClrMapping/>
  </p:clrMapOvr>
  <p:transition xmlns:p14="http://schemas.microsoft.com/office/powerpoint/2010/mai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18693006"/>
              </p:ext>
            </p:extLst>
          </p:nvPr>
        </p:nvGraphicFramePr>
        <p:xfrm>
          <a:off x="252000" y="108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206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2004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2004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0" y="4298635"/>
            <a:ext cx="5486400" cy="200055"/>
          </a:xfrm>
          <a:prstGeom prst="rect">
            <a:avLst/>
          </a:prstGeom>
          <a:noFill/>
        </p:spPr>
        <p:txBody>
          <a:bodyPr wrap="square"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a:t>
            </a:r>
            <a:r>
              <a:rPr lang="fr-FR" sz="700" dirty="0" smtClean="0"/>
              <a:t>4.1</a:t>
            </a:r>
            <a:endParaRPr lang="fr-FR" sz="700" dirty="0"/>
          </a:p>
        </p:txBody>
      </p:sp>
    </p:spTree>
    <p:extLst>
      <p:ext uri="{BB962C8B-B14F-4D97-AF65-F5344CB8AC3E}">
        <p14:creationId xmlns:p14="http://schemas.microsoft.com/office/powerpoint/2010/main" val="333596048"/>
      </p:ext>
    </p:extLst>
  </p:cSld>
  <p:clrMapOvr>
    <a:masterClrMapping/>
  </p:clrMapOvr>
  <p:transition xmlns:p14="http://schemas.microsoft.com/office/powerpoint/2010/mai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19225973"/>
              </p:ext>
            </p:extLst>
          </p:nvPr>
        </p:nvGraphicFramePr>
        <p:xfrm>
          <a:off x="252000" y="1080000"/>
          <a:ext cx="8640002" cy="3568545"/>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051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30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26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448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1912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158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84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847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mn-lt"/>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xmlns:p14="http://schemas.microsoft.com/office/powerpoint/2010/mai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66646629"/>
              </p:ext>
            </p:extLst>
          </p:nvPr>
        </p:nvGraphicFramePr>
        <p:xfrm>
          <a:off x="252000" y="108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1107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196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2501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xmlns:p14="http://schemas.microsoft.com/office/powerpoint/2010/mai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644277332"/>
              </p:ext>
            </p:extLst>
          </p:nvPr>
        </p:nvGraphicFramePr>
        <p:xfrm>
          <a:off x="252000" y="1080000"/>
          <a:ext cx="8640000" cy="339903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xmlns:p14="http://schemas.microsoft.com/office/powerpoint/2010/mai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00323984"/>
              </p:ext>
            </p:extLst>
          </p:nvPr>
        </p:nvGraphicFramePr>
        <p:xfrm>
          <a:off x="252000" y="1080000"/>
          <a:ext cx="8640000" cy="1660056"/>
        </p:xfrm>
        <a:graphic>
          <a:graphicData uri="http://schemas.openxmlformats.org/drawingml/2006/table">
            <a:tbl>
              <a:tblPr firstRow="1" bandRow="1">
                <a:effectLst/>
                <a:tableStyleId>{073A0DAA-6AF3-43AB-8588-CEC1D06C72B9}</a:tableStyleId>
              </a:tblPr>
              <a:tblGrid>
                <a:gridCol w="2827367"/>
                <a:gridCol w="1688122"/>
                <a:gridCol w="4124511"/>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19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xmlns:p14="http://schemas.microsoft.com/office/powerpoint/2010/mai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135980118"/>
              </p:ext>
            </p:extLst>
          </p:nvPr>
        </p:nvGraphicFramePr>
        <p:xfrm>
          <a:off x="252000" y="1080000"/>
          <a:ext cx="8640000" cy="3597576"/>
        </p:xfrm>
        <a:graphic>
          <a:graphicData uri="http://schemas.openxmlformats.org/drawingml/2006/table">
            <a:tbl>
              <a:tblPr firstRow="1" bandRow="1">
                <a:effectLst/>
                <a:tableStyleId>{073A0DAA-6AF3-43AB-8588-CEC1D06C72B9}</a:tableStyleId>
              </a:tblPr>
              <a:tblGrid>
                <a:gridCol w="2880257"/>
                <a:gridCol w="5759743"/>
              </a:tblGrid>
              <a:tr h="222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538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18538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03519">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18538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18538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18538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18538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18538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18538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185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18538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18538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538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03519">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18538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xmlns:p14="http://schemas.microsoft.com/office/powerpoint/2010/main" spd="slow">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988522559"/>
              </p:ext>
            </p:extLst>
          </p:nvPr>
        </p:nvGraphicFramePr>
        <p:xfrm>
          <a:off x="252000" y="1080000"/>
          <a:ext cx="8640000" cy="3559475"/>
        </p:xfrm>
        <a:graphic>
          <a:graphicData uri="http://schemas.openxmlformats.org/drawingml/2006/table">
            <a:tbl>
              <a:tblPr firstRow="1" bandRow="1">
                <a:effectLst/>
                <a:tableStyleId>{073A0DAA-6AF3-43AB-8588-CEC1D06C72B9}</a:tableStyleId>
              </a:tblPr>
              <a:tblGrid>
                <a:gridCol w="2880257"/>
                <a:gridCol w="5759743"/>
              </a:tblGrid>
              <a:tr h="233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189692">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189692">
                <a:tc>
                  <a:txBody>
                    <a:bodyPr/>
                    <a:lstStyle/>
                    <a:p>
                      <a:r>
                        <a:rPr lang="en-US" sz="1000" b="1" dirty="0" smtClean="0">
                          <a:solidFill>
                            <a:srgbClr val="FFFFFF"/>
                          </a:solidFill>
                        </a:rPr>
                        <a:t>FG-400D/500D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189692">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189692">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 </a:t>
                      </a:r>
                      <a:r>
                        <a:rPr lang="en-US" sz="1000" dirty="0" smtClean="0"/>
                        <a:t>SP-FG600C-PS</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189692">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03519">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189692">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SP-FG3700D-DC-PS </a:t>
                      </a:r>
                      <a:r>
                        <a:rPr lang="en-US" sz="1000" baseline="0" dirty="0" smtClean="0"/>
                        <a:t> </a:t>
                      </a:r>
                      <a:r>
                        <a:rPr lang="en-US" sz="1000" dirty="0" smtClean="0"/>
                        <a:t>(spare)</a:t>
                      </a:r>
                    </a:p>
                  </a:txBody>
                  <a:tcPr marL="61703" marR="61703" marT="26030" marB="26030"/>
                </a:tc>
              </a:tr>
              <a:tr h="189692">
                <a:tc>
                  <a:txBody>
                    <a:bodyPr/>
                    <a:lstStyle/>
                    <a:p>
                      <a:r>
                        <a:rPr lang="en-US" sz="1000" b="1" dirty="0" smtClean="0">
                          <a:solidFill>
                            <a:srgbClr val="FFFFFF"/>
                          </a:solidFill>
                        </a:rPr>
                        <a:t>FG-3810D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SP-FG3700D-PS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18969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xmlns:p14="http://schemas.microsoft.com/office/powerpoint/2010/mai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0"/>
          <a:ext cx="8357220" cy="2634851"/>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1207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35205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a:spAutoFit/>
          </a:bodyPr>
          <a:lstStyle/>
          <a:p>
            <a:r>
              <a:rPr lang="en-US" sz="1000" dirty="0">
                <a:hlinkClick r:id="rId7"/>
              </a:rPr>
              <a:t>http://en.wikipedia.org/wiki/</a:t>
            </a:r>
            <a:r>
              <a:rPr lang="en-US" sz="1000" dirty="0" smtClean="0">
                <a:hlinkClick r:id="rId7"/>
              </a:rPr>
              <a:t>AC_power_plugs_and_sockets</a:t>
            </a:r>
            <a:endParaRPr lang="en-US" sz="1000" dirty="0" smtClean="0"/>
          </a:p>
          <a:p>
            <a:r>
              <a:rPr lang="en-US" sz="1000" dirty="0">
                <a:hlinkClick r:id="rId8"/>
              </a:rPr>
              <a:t>http://www.worldstandards.eu/electricity/plug-voltage-by-country</a:t>
            </a:r>
            <a:r>
              <a:rPr lang="en-US" sz="1000" dirty="0" smtClean="0">
                <a:hlinkClick r:id="rId8"/>
              </a:rPr>
              <a:t>/</a:t>
            </a:r>
            <a:endParaRPr lang="en-US" sz="1000" dirty="0" smtClean="0"/>
          </a:p>
          <a:p>
            <a:r>
              <a:rPr lang="en-US" sz="800" dirty="0">
                <a:latin typeface="Arial"/>
                <a:cs typeface="Arial"/>
              </a:rPr>
              <a:t/>
            </a:r>
            <a:br>
              <a:rPr lang="en-US" sz="800" dirty="0">
                <a:latin typeface="Arial"/>
                <a:cs typeface="Arial"/>
              </a:rPr>
            </a:br>
            <a:r>
              <a:rPr lang="en-US" sz="800" dirty="0" smtClean="0">
                <a:latin typeface="Arial"/>
                <a:cs typeface="Arial"/>
              </a:rPr>
              <a:t/>
            </a:r>
            <a:br>
              <a:rPr lang="en-US" sz="800" dirty="0" smtClean="0">
                <a:latin typeface="Arial"/>
                <a:cs typeface="Arial"/>
              </a:rPr>
            </a:br>
            <a:r>
              <a:rPr lang="en-US" sz="800" dirty="0" smtClean="0">
                <a:latin typeface="Arial"/>
                <a:cs typeface="Arial"/>
              </a:rPr>
              <a:t>* For </a:t>
            </a:r>
            <a:r>
              <a:rPr lang="en-US" sz="800" dirty="0" smtClean="0">
                <a:solidFill>
                  <a:srgbClr val="000000"/>
                </a:solidFill>
                <a:latin typeface="Arial"/>
                <a:ea typeface="Lucida Grande"/>
                <a:cs typeface="Arial"/>
              </a:rPr>
              <a:t>FG-60C </a:t>
            </a:r>
            <a:r>
              <a:rPr lang="en-US" sz="800" dirty="0">
                <a:solidFill>
                  <a:srgbClr val="000000"/>
                </a:solidFill>
                <a:latin typeface="Arial"/>
                <a:ea typeface="Lucida Grande"/>
                <a:cs typeface="Arial"/>
              </a:rPr>
              <a:t>and </a:t>
            </a:r>
            <a:r>
              <a:rPr lang="en-US" sz="800" dirty="0" smtClean="0">
                <a:solidFill>
                  <a:srgbClr val="000000"/>
                </a:solidFill>
                <a:latin typeface="Arial"/>
                <a:ea typeface="Lucida Grande"/>
                <a:cs typeface="Arial"/>
              </a:rPr>
              <a:t>FG/FWF-40C,</a:t>
            </a:r>
            <a:r>
              <a:rPr lang="en-US" sz="800" dirty="0">
                <a:solidFill>
                  <a:srgbClr val="000000"/>
                </a:solidFill>
                <a:latin typeface="Arial"/>
                <a:ea typeface="Lucida Grande"/>
                <a:cs typeface="Arial"/>
              </a:rPr>
              <a:t> FG/FWF-60D &amp; FG/FWF-90D</a:t>
            </a:r>
            <a:endParaRPr lang="en-US" sz="800" dirty="0" smtClean="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1" y="1600200"/>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0"/>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xmlns:p14="http://schemas.microsoft.com/office/powerpoint/2010/mai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3980859754"/>
              </p:ext>
            </p:extLst>
          </p:nvPr>
        </p:nvGraphicFramePr>
        <p:xfrm>
          <a:off x="251999" y="1080000"/>
          <a:ext cx="8640000" cy="3544798"/>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373407">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59215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640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xmlns:p14="http://schemas.microsoft.com/office/powerpoint/2010/mai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400" lvl="4" defTabSz="342879"/>
            <a:r>
              <a:rPr lang="en-US" sz="1800" b="1" dirty="0" smtClean="0">
                <a:solidFill>
                  <a:schemeClr val="bg1"/>
                </a:solidFill>
                <a:cs typeface="Arial Narrow"/>
              </a:rPr>
              <a:t>Feature-rich Security </a:t>
            </a:r>
            <a:r>
              <a:rPr lang="en-US" sz="1800" b="1" dirty="0">
                <a:solidFill>
                  <a:schemeClr val="bg1"/>
                </a:solidFill>
                <a:cs typeface="Arial Narrow"/>
              </a:rPr>
              <a:t>Appliances For Small/Home Offices &amp; Small Branch </a:t>
            </a:r>
            <a:r>
              <a:rPr lang="en-US" sz="1800" b="1" dirty="0" smtClean="0">
                <a:solidFill>
                  <a:schemeClr val="bg1"/>
                </a:solidFill>
                <a:cs typeface="Arial Narrow"/>
              </a:rPr>
              <a:t>Offices</a:t>
            </a:r>
            <a:endParaRPr lang="en-US" sz="18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0" y="2810890"/>
            <a:ext cx="1497177"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42438" y="2488431"/>
            <a:ext cx="894450" cy="246057"/>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85100" y="1888589"/>
            <a:ext cx="1014153" cy="691619"/>
          </a:xfrm>
          <a:prstGeom prst="rect">
            <a:avLst/>
          </a:prstGeom>
        </p:spPr>
      </p:pic>
      <p:sp>
        <p:nvSpPr>
          <p:cNvPr id="14" name="Rectangle 13"/>
          <p:cNvSpPr/>
          <p:nvPr/>
        </p:nvSpPr>
        <p:spPr>
          <a:xfrm>
            <a:off x="1729982" y="2802277"/>
            <a:ext cx="1393862"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FG/FWF- 60D Series</a:t>
            </a:r>
          </a:p>
        </p:txBody>
      </p:sp>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6098" y="2281235"/>
            <a:ext cx="944326" cy="259357"/>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7853" y="2521850"/>
            <a:ext cx="944326" cy="259357"/>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289793" y="2362884"/>
            <a:ext cx="1044287" cy="392777"/>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154827" y="1785613"/>
            <a:ext cx="1365365" cy="913361"/>
          </a:xfrm>
          <a:prstGeom prst="rect">
            <a:avLst/>
          </a:prstGeom>
        </p:spPr>
      </p:pic>
      <p:sp>
        <p:nvSpPr>
          <p:cNvPr id="44" name="Rectangle 43"/>
          <p:cNvSpPr/>
          <p:nvPr/>
        </p:nvSpPr>
        <p:spPr>
          <a:xfrm>
            <a:off x="3138772" y="2776689"/>
            <a:ext cx="1687228" cy="523220"/>
          </a:xfrm>
          <a:prstGeom prst="rect">
            <a:avLst/>
          </a:prstGeom>
        </p:spPr>
        <p:txBody>
          <a:bodyPr wrap="square">
            <a:spAutoFit/>
          </a:bodyPr>
          <a:lstStyle/>
          <a:p>
            <a:pPr marL="285750" indent="-285750">
              <a:buBlip>
                <a:blip r:embed="rId2"/>
              </a:buBlip>
            </a:pPr>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pic>
        <p:nvPicPr>
          <p:cNvPr id="7" name="Picture 6" descr="FortiWifi92D_FrontTop.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613320" y="3708878"/>
            <a:ext cx="929093" cy="303686"/>
          </a:xfrm>
          <a:prstGeom prst="rect">
            <a:avLst/>
          </a:prstGeom>
        </p:spPr>
      </p:pic>
      <p:pic>
        <p:nvPicPr>
          <p:cNvPr id="8" name="Picture 7" descr="FG-80D Ft Top_300ppi.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592670" y="3460513"/>
            <a:ext cx="967754" cy="357167"/>
          </a:xfrm>
          <a:prstGeom prst="rect">
            <a:avLst/>
          </a:prstGeom>
        </p:spPr>
      </p:pic>
      <p:sp>
        <p:nvSpPr>
          <p:cNvPr id="27" name="Rectangle 26"/>
          <p:cNvSpPr/>
          <p:nvPr/>
        </p:nvSpPr>
        <p:spPr>
          <a:xfrm>
            <a:off x="386862" y="3979318"/>
            <a:ext cx="1543593" cy="523220"/>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FG-80D</a:t>
            </a:r>
          </a:p>
          <a:p>
            <a:pPr marL="285750" indent="-285750">
              <a:buSzPct val="100000"/>
              <a:buBlip>
                <a:blip r:embed="rId2"/>
              </a:buBlip>
            </a:pPr>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2223856" y="3305468"/>
            <a:ext cx="2012076" cy="915107"/>
            <a:chOff x="939567" y="4208092"/>
            <a:chExt cx="5269363" cy="3977177"/>
          </a:xfrm>
        </p:grpSpPr>
        <p:pic>
          <p:nvPicPr>
            <p:cNvPr id="10" name="Picture 9" descr="FortiGate98D-POE_FrontTop.jp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1" y="4184622"/>
            <a:ext cx="2224801" cy="307777"/>
          </a:xfrm>
          <a:prstGeom prst="rect">
            <a:avLst/>
          </a:prstGeom>
        </p:spPr>
        <p:txBody>
          <a:bodyPr wrap="square">
            <a:spAutoFit/>
          </a:bodyPr>
          <a:lstStyle/>
          <a:p>
            <a:pPr marL="285750" indent="-285750">
              <a:buSzPct val="100000"/>
              <a:buBlip>
                <a:blip r:embed="rId2"/>
              </a:buBlip>
            </a:pPr>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2"/>
          <a:ext cx="4143574" cy="1996439"/>
        </p:xfrm>
        <a:graphic>
          <a:graphicData uri="http://schemas.openxmlformats.org/drawingml/2006/table">
            <a:tbl>
              <a:tblPr firstRow="1" bandRow="1">
                <a:tableStyleId>{2D5ABB26-0587-4C30-8999-92F81FD0307C}</a:tableStyleId>
              </a:tblPr>
              <a:tblGrid>
                <a:gridCol w="472987"/>
                <a:gridCol w="3670587"/>
              </a:tblGrid>
              <a:tr h="25037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1032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1962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4669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5"/>
            <a:ext cx="345082" cy="334393"/>
            <a:chOff x="5046835" y="3420139"/>
            <a:chExt cx="345082" cy="334393"/>
          </a:xfrm>
        </p:grpSpPr>
        <p:pic>
          <p:nvPicPr>
            <p:cNvPr id="39" name="Shape 234"/>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500" b="1" i="0" u="none" strike="noStrike" cap="none" baseline="0">
                  <a:solidFill>
                    <a:srgbClr val="3D4D4D"/>
                  </a:solidFill>
                  <a:latin typeface="Arial"/>
                  <a:ea typeface="Arial"/>
                  <a:cs typeface="Arial"/>
                  <a:sym typeface="Arial"/>
                </a:rPr>
                <a:t>SoC</a:t>
              </a:r>
            </a:p>
          </p:txBody>
        </p:sp>
      </p:grpSp>
      <p:grpSp>
        <p:nvGrpSpPr>
          <p:cNvPr id="47" name="Shape 236"/>
          <p:cNvGrpSpPr/>
          <p:nvPr/>
        </p:nvGrpSpPr>
        <p:grpSpPr>
          <a:xfrm>
            <a:off x="7501372" y="4220372"/>
            <a:ext cx="346021" cy="334799"/>
            <a:chOff x="2010350" y="3580575"/>
            <a:chExt cx="346021" cy="334799"/>
          </a:xfrm>
        </p:grpSpPr>
        <p:pic>
          <p:nvPicPr>
            <p:cNvPr id="48" name="Shape 237"/>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 sz="800" b="1" i="0" u="none" strike="noStrike" cap="none" baseline="0"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3608925968"/>
              </p:ext>
            </p:extLst>
          </p:nvPr>
        </p:nvGraphicFramePr>
        <p:xfrm>
          <a:off x="252000" y="1080000"/>
          <a:ext cx="8640003" cy="3456876"/>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51924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311B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620B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3016B</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3600A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3810A</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5001A-SW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5001A-DW</a:t>
                      </a:r>
                      <a:endParaRPr kumimoji="0" lang="en-US" sz="10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ASM-FB4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ADM-FB8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ADM-XB2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 ●</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ASM-CX4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ASM-FX2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rPr>
                        <a:t>●</a:t>
                      </a:r>
                      <a:endParaRPr kumimoji="0" lang="en-US" sz="10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ASM-CE4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ADM-XE2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 ● ●*</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ASM-ET4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ASM-SAS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a:ln>
                            <a:noFill/>
                          </a:ln>
                          <a:effectLst/>
                        </a:rPr>
                        <a:t>●</a:t>
                      </a:r>
                      <a:endParaRPr kumimoji="0" lang="en-US" sz="1000" b="0" i="0" u="none" strike="noStrike" cap="none" normalizeH="0" baseline="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a:ln>
                            <a:noFill/>
                          </a:ln>
                          <a:solidFill>
                            <a:srgbClr val="FFFFFF"/>
                          </a:solidFill>
                          <a:effectLst/>
                        </a:rPr>
                        <a:t>ASM-S08 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ADM-FE8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  ●^</a:t>
                      </a:r>
                      <a:endParaRPr kumimoji="0" lang="en-US" sz="1000" b="0" i="0" u="none" strike="noStrike" cap="none" normalizeH="0" baseline="0" dirty="0" smtClean="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4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ADM-XD4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r>
                        <a:rPr kumimoji="0" lang="en-US" sz="1000" u="none" strike="noStrike" cap="none" normalizeH="0" baseline="0" dirty="0" smtClean="0">
                          <a:ln>
                            <a:noFill/>
                          </a:ln>
                          <a:effectLst/>
                        </a:rPr>
                        <a:t> ●</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rPr>
                        <a:t>●</a:t>
                      </a:r>
                      <a:endParaRPr kumimoji="0" lang="en-US" sz="10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40071" name="Text Box 228"/>
          <p:cNvSpPr txBox="1">
            <a:spLocks noChangeArrowheads="1"/>
          </p:cNvSpPr>
          <p:nvPr/>
        </p:nvSpPr>
        <p:spPr bwMode="auto">
          <a:xfrm>
            <a:off x="5446235" y="4847801"/>
            <a:ext cx="3132759" cy="188529"/>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800" dirty="0"/>
              <a:t>* max 2 modules total among CE4 &amp; </a:t>
            </a:r>
            <a:r>
              <a:rPr lang="en-US" sz="8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1487090601"/>
      </p:ext>
    </p:extLst>
  </p:cSld>
  <p:clrMapOvr>
    <a:masterClrMapping/>
  </p:clrMapOvr>
  <p:transition xmlns:p14="http://schemas.microsoft.com/office/powerpoint/2010/main" spd="slow">
    <p:wip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89092403"/>
              </p:ext>
            </p:extLst>
          </p:nvPr>
        </p:nvGraphicFramePr>
        <p:xfrm>
          <a:off x="252000" y="1080000"/>
          <a:ext cx="8640003" cy="893712"/>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311B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620B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3016B</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3600A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3810A</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5001A-SW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a:ln>
                            <a:noFill/>
                          </a:ln>
                          <a:effectLst/>
                          <a:latin typeface="Arial"/>
                          <a:cs typeface="Arial"/>
                        </a:rPr>
                        <a:t>5001A-DW</a:t>
                      </a:r>
                      <a:endParaRPr kumimoji="0" lang="en-US" sz="900" b="1" i="0" u="none" strike="noStrike" cap="none" normalizeH="0" baseline="0" dirty="0">
                        <a:ln>
                          <a:noFill/>
                        </a:ln>
                        <a:solidFill>
                          <a:srgbClr val="FFFFFF"/>
                        </a:solidFill>
                        <a:effectLst/>
                        <a:latin typeface="Arial"/>
                        <a:ea typeface="MS PGothic" pitchFamily="34" charset="-128"/>
                        <a:cs typeface="Arial"/>
                      </a:endParaRPr>
                    </a:p>
                  </a:txBody>
                  <a:tcPr marL="87087" marR="87087" marT="36738" marB="36738" horzOverflow="overflow">
                    <a:solidFill>
                      <a:srgbClr val="3C3C3C"/>
                    </a:solidFill>
                  </a:tcPr>
                </a:tc>
              </a:tr>
              <a:tr h="350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RTM-XD2 Module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455560"/>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a:ln>
                            <a:noFill/>
                          </a:ln>
                          <a:effectLst/>
                          <a:latin typeface="Arial"/>
                          <a:cs typeface="Arial"/>
                        </a:rPr>
                        <a:t>FG 5050 &amp; FG 5140 Chassis</a:t>
                      </a:r>
                      <a:endParaRPr kumimoji="0" lang="en-US" sz="1000" b="0" i="0" u="none" strike="noStrike" cap="none" normalizeH="0" baseline="0" dirty="0">
                        <a:ln>
                          <a:noFill/>
                        </a:ln>
                        <a:solidFill>
                          <a:srgbClr val="131313"/>
                        </a:solidFill>
                        <a:effectLst/>
                        <a:latin typeface="Arial"/>
                        <a:ea typeface="MS PGothic" pitchFamily="34" charset="-128"/>
                        <a:cs typeface="Arial"/>
                      </a:endParaRPr>
                    </a:p>
                  </a:txBody>
                  <a:tcPr marL="87087" marR="87087" marT="36738" marB="36738"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86154263"/>
              </p:ext>
            </p:extLst>
          </p:nvPr>
        </p:nvGraphicFramePr>
        <p:xfrm>
          <a:off x="252000" y="2130411"/>
          <a:ext cx="8640000" cy="1609183"/>
        </p:xfrm>
        <a:graphic>
          <a:graphicData uri="http://schemas.openxmlformats.org/drawingml/2006/table">
            <a:tbl>
              <a:tblPr firstRow="1" bandRow="1">
                <a:effectLst/>
                <a:tableStyleId>{073A0DAA-6AF3-43AB-8588-CEC1D06C72B9}</a:tableStyleId>
              </a:tblPr>
              <a:tblGrid>
                <a:gridCol w="2632184"/>
                <a:gridCol w="3174699"/>
                <a:gridCol w="2833117"/>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FMC Modules (3950B)</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Interface</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ASIC</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FMC-XD2 </a:t>
                      </a:r>
                      <a:r>
                        <a:rPr kumimoji="0" lang="en-US" sz="1000" b="1" u="none" strike="noStrike" cap="none" normalizeH="0" baseline="0" dirty="0">
                          <a:ln>
                            <a:noFill/>
                          </a:ln>
                          <a:solidFill>
                            <a:srgbClr val="FFFFFF"/>
                          </a:solidFill>
                          <a:effectLst/>
                        </a:rPr>
                        <a:t>Module</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FMC-XG2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2x 10-Gig SFP+ ports</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SP2</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FMC-C20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20x 10/100/100 Copper ports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FMC-F20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1-Gig SFP slots</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NP4</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FFFFFF"/>
                          </a:solidFill>
                          <a:effectLst/>
                        </a:rPr>
                        <a:t>FMC-XH0 Module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NIL</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1x SP3</a:t>
                      </a:r>
                      <a:endParaRPr kumimoji="0" lang="en-US" sz="10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006868638"/>
              </p:ext>
            </p:extLst>
          </p:nvPr>
        </p:nvGraphicFramePr>
        <p:xfrm>
          <a:off x="252000" y="3942727"/>
          <a:ext cx="8640000" cy="551755"/>
        </p:xfrm>
        <a:graphic>
          <a:graphicData uri="http://schemas.openxmlformats.org/drawingml/2006/table">
            <a:tbl>
              <a:tblPr firstRow="1" bandRow="1">
                <a:effectLst/>
                <a:tableStyleId>{073A0DAA-6AF3-43AB-8588-CEC1D06C72B9}</a:tableStyleId>
              </a:tblPr>
              <a:tblGrid>
                <a:gridCol w="2632184"/>
                <a:gridCol w="6007816"/>
              </a:tblGrid>
              <a:tr h="287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FSM Modules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Supported Models</a:t>
                      </a:r>
                      <a:endParaRPr kumimoji="0" lang="en-US" sz="10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36738" marB="36738" horzOverflow="overflow">
                    <a:solidFill>
                      <a:srgbClr val="3C3C3C"/>
                    </a:solidFill>
                  </a:tcPr>
                </a:tc>
              </a:tr>
              <a:tr h="2643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000" b="1" u="none" strike="noStrike" cap="none" normalizeH="0" baseline="0" dirty="0" smtClean="0">
                          <a:ln>
                            <a:noFill/>
                          </a:ln>
                          <a:solidFill>
                            <a:srgbClr val="FFFFFF"/>
                          </a:solidFill>
                          <a:effectLst/>
                        </a:rPr>
                        <a:t>FSM-064</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FG-3951B , FG-1240B and 1240B-DC, FG-311B, FG-200B and FG-200B-POE</a:t>
                      </a:r>
                      <a:endParaRPr kumimoji="0" lang="en-US" sz="10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36738" marB="36738"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2436166421"/>
      </p:ext>
    </p:extLst>
  </p:cSld>
  <p:clrMapOvr>
    <a:masterClrMapping/>
  </p:clrMapOvr>
  <p:transition xmlns:p14="http://schemas.microsoft.com/office/powerpoint/2010/main" spd="slow">
    <p:wip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29"/>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6"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0" y="1044118"/>
            <a:ext cx="690085" cy="338554"/>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0" y="1444169"/>
          <a:ext cx="8839201" cy="1151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1" y="104411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6" name="Text Box 14"/>
          <p:cNvSpPr txBox="1">
            <a:spLocks noChangeArrowheads="1"/>
          </p:cNvSpPr>
          <p:nvPr/>
        </p:nvSpPr>
        <p:spPr bwMode="auto">
          <a:xfrm>
            <a:off x="7696200" y="1044118"/>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7" y="2701468"/>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3" name="Text Box 10"/>
          <p:cNvSpPr txBox="1">
            <a:spLocks noChangeArrowheads="1"/>
          </p:cNvSpPr>
          <p:nvPr/>
        </p:nvSpPr>
        <p:spPr bwMode="auto">
          <a:xfrm>
            <a:off x="2241856" y="2701468"/>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2458552296"/>
              </p:ext>
            </p:extLst>
          </p:nvPr>
        </p:nvGraphicFramePr>
        <p:xfrm>
          <a:off x="152400" y="3101518"/>
          <a:ext cx="8839201" cy="1530095"/>
        </p:xfrm>
        <a:graphic>
          <a:graphicData uri="http://schemas.openxmlformats.org/drawingml/2006/table">
            <a:tbl>
              <a:tblPr/>
              <a:tblGrid>
                <a:gridCol w="441331"/>
                <a:gridCol w="1399645"/>
                <a:gridCol w="1399645"/>
                <a:gridCol w="1399645"/>
                <a:gridCol w="1399645"/>
                <a:gridCol w="1399645"/>
                <a:gridCol w="1399645"/>
              </a:tblGrid>
              <a:tr h="27432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410204949"/>
              </p:ext>
            </p:extLst>
          </p:nvPr>
        </p:nvGraphicFramePr>
        <p:xfrm>
          <a:off x="251999" y="1080000"/>
          <a:ext cx="8640002" cy="346710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FG/FWF-20C Series</a:t>
                      </a:r>
                      <a:endParaRPr lang="en-US" sz="1000" dirty="0"/>
                    </a:p>
                  </a:txBody>
                  <a:tcPr marT="34290" marB="34290" anchor="ctr">
                    <a:solidFill>
                      <a:srgbClr val="3C3C3C"/>
                    </a:solidFill>
                  </a:tcPr>
                </a:tc>
                <a:tc>
                  <a:txBody>
                    <a:bodyPr/>
                    <a:lstStyle/>
                    <a:p>
                      <a:pPr algn="ctr"/>
                      <a:r>
                        <a:rPr lang="en-US" sz="1000" dirty="0" smtClean="0"/>
                        <a:t>FG/FWF-30D Series</a:t>
                      </a:r>
                      <a:endParaRPr lang="en-US" sz="1000" dirty="0"/>
                    </a:p>
                  </a:txBody>
                  <a:tcPr marT="34290" marB="34290" anchor="ctr">
                    <a:solidFill>
                      <a:srgbClr val="3C3C3C"/>
                    </a:solidFill>
                  </a:tcPr>
                </a:tc>
                <a:tc>
                  <a:txBody>
                    <a:bodyPr/>
                    <a:lstStyle/>
                    <a:p>
                      <a:pPr algn="ctr"/>
                      <a:r>
                        <a:rPr lang="en-US" sz="1000" dirty="0" smtClean="0"/>
                        <a:t>FG/FWF-40C Series</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Series</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FG/FWF-90D</a:t>
                      </a:r>
                      <a:r>
                        <a:rPr lang="en-US" sz="1000" baseline="0" dirty="0" smtClean="0"/>
                        <a:t> Series</a:t>
                      </a:r>
                      <a:endParaRPr lang="en-US" sz="1000" dirty="0" smtClean="0"/>
                    </a:p>
                  </a:txBody>
                  <a:tcPr marT="34290" marB="34290" anchor="ctr">
                    <a:solidFill>
                      <a:srgbClr val="3C3C3C"/>
                    </a:solidFill>
                  </a:tcPr>
                </a:tc>
              </a:tr>
              <a:tr h="217170">
                <a:tc>
                  <a:txBody>
                    <a:bodyPr/>
                    <a:lstStyle/>
                    <a:p>
                      <a:r>
                        <a:rPr lang="en-US" sz="1000" dirty="0" smtClean="0"/>
                        <a:t>Disk Logging</a:t>
                      </a:r>
                      <a:endParaRPr lang="en-US" sz="1000" b="0"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Memory Logging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Identity Based Policies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IPSEC VPN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baseline="0" dirty="0" smtClean="0">
                          <a:solidFill>
                            <a:schemeClr val="bg1"/>
                          </a:solidFill>
                        </a:rPr>
                        <a:t>SSL VPN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bg2">
                              <a:lumMod val="50000"/>
                            </a:schemeClr>
                          </a:solidFill>
                          <a:latin typeface="Zapf Dingbats"/>
                          <a:ea typeface="Zapf Dingbats"/>
                          <a:cs typeface="Zapf Dingbats"/>
                          <a:sym typeface="Zapf Dingbats"/>
                        </a:rPr>
                        <a:t>✔</a:t>
                      </a:r>
                      <a:endParaRPr lang="en-US" sz="1000" b="0" i="0" dirty="0" smtClean="0">
                        <a:solidFill>
                          <a:schemeClr val="bg2">
                            <a:lumMod val="50000"/>
                          </a:schemeClr>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dirty="0" smtClean="0"/>
                        <a:t>SSL Inspection</a:t>
                      </a:r>
                      <a:endParaRPr lang="en-US" sz="1000" b="0" baseline="0"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b="1" dirty="0" smtClean="0">
                          <a:solidFill>
                            <a:srgbClr val="FFFFFF"/>
                          </a:solidFill>
                        </a:rPr>
                        <a:t>SSL</a:t>
                      </a:r>
                      <a:r>
                        <a:rPr lang="en-US" sz="1000" b="1" baseline="0" dirty="0" smtClean="0">
                          <a:solidFill>
                            <a:srgbClr val="FFFFFF"/>
                          </a:solidFill>
                        </a:rPr>
                        <a:t> Offloading</a:t>
                      </a:r>
                      <a:endParaRPr lang="en-US" sz="10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r>
                        <a:rPr lang="en-US" sz="1000" dirty="0" smtClean="0"/>
                        <a:t>Endpoint Control</a:t>
                      </a:r>
                      <a:endParaRPr lang="en-US" sz="1000" b="0"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SSH Proxy</a:t>
                      </a:r>
                      <a:endParaRPr lang="en-US" sz="1000" b="0"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a:t>
                      </a:r>
                      <a:endParaRPr lang="en-US" sz="1000" b="0" i="0" dirty="0" smtClean="0">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Traffic Shaping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DLP Fingerprint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horzOverflow="overflow"/>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VLAN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WAN Opt. / Web Cache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ym typeface="Zapf Dingbats"/>
                        </a:rPr>
                        <a:t>CLI</a:t>
                      </a:r>
                      <a:endParaRPr lang="en-US" sz="1000" b="0" i="0" dirty="0" smtClean="0">
                        <a:latin typeface="+mn-lt"/>
                        <a:ea typeface="Zapf Dingbats"/>
                        <a:cs typeface="Zapf Dingbats"/>
                        <a:sym typeface="Zapf Dingbat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Wireless</a:t>
                      </a:r>
                      <a:r>
                        <a:rPr lang="en-US" sz="1000" b="1" baseline="0" dirty="0" smtClean="0">
                          <a:solidFill>
                            <a:srgbClr val="FFFFFF"/>
                          </a:solidFill>
                        </a:rPr>
                        <a:t> Controller</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Zapf Dingbats"/>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Zapf Dingbats"/>
                          <a:ea typeface="Zapf Dingbats"/>
                          <a:cs typeface="Zapf Dingbats"/>
                          <a:sym typeface="Zapf Dingbats"/>
                        </a:rPr>
                        <a:t>✔</a:t>
                      </a:r>
                      <a:endParaRPr lang="en-US" sz="1000" b="0" i="0" dirty="0" smtClean="0">
                        <a:solidFill>
                          <a:srgbClr val="637F7F"/>
                        </a:solidFill>
                        <a:latin typeface="+mn-lt"/>
                      </a:endParaRPr>
                    </a:p>
                  </a:txBody>
                  <a:tcPr marT="34290" marB="34290" anchor="ctr"/>
                </a:tc>
              </a:tr>
            </a:tbl>
          </a:graphicData>
        </a:graphic>
      </p:graphicFrame>
      <p:sp>
        <p:nvSpPr>
          <p:cNvPr id="4" name="TextBox 3"/>
          <p:cNvSpPr txBox="1"/>
          <p:nvPr/>
        </p:nvSpPr>
        <p:spPr>
          <a:xfrm>
            <a:off x="413088" y="4630158"/>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818881232"/>
      </p:ext>
    </p:extLst>
  </p:cSld>
  <p:clrMapOvr>
    <a:masterClrMapping/>
  </p:clrMapOvr>
  <p:transition xmlns:p14="http://schemas.microsoft.com/office/powerpoint/2010/main">
    <p:wipe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506219246"/>
              </p:ext>
            </p:extLst>
          </p:nvPr>
        </p:nvGraphicFramePr>
        <p:xfrm>
          <a:off x="251999" y="1080000"/>
          <a:ext cx="8640002" cy="20650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FG/FWF-20C Series</a:t>
                      </a:r>
                      <a:endParaRPr lang="en-US" sz="1000" dirty="0"/>
                    </a:p>
                  </a:txBody>
                  <a:tcPr marT="34290" marB="34290" anchor="ctr">
                    <a:solidFill>
                      <a:srgbClr val="3C3C3C"/>
                    </a:solidFill>
                  </a:tcPr>
                </a:tc>
                <a:tc>
                  <a:txBody>
                    <a:bodyPr/>
                    <a:lstStyle/>
                    <a:p>
                      <a:pPr algn="ctr"/>
                      <a:r>
                        <a:rPr lang="en-US" sz="1000" dirty="0" smtClean="0"/>
                        <a:t>FG/FWF-30D Series</a:t>
                      </a:r>
                      <a:endParaRPr lang="en-US" sz="1000" dirty="0"/>
                    </a:p>
                  </a:txBody>
                  <a:tcPr marT="34290" marB="34290" anchor="ctr">
                    <a:solidFill>
                      <a:srgbClr val="3C3C3C"/>
                    </a:solidFill>
                  </a:tcPr>
                </a:tc>
                <a:tc>
                  <a:txBody>
                    <a:bodyPr/>
                    <a:lstStyle/>
                    <a:p>
                      <a:pPr algn="ctr"/>
                      <a:r>
                        <a:rPr lang="en-US" sz="1000" dirty="0" smtClean="0"/>
                        <a:t>FG/FWF-40C Series</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FG/FWF-60D Series</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FG/FWF-90D</a:t>
                      </a:r>
                      <a:r>
                        <a:rPr lang="en-US" sz="1000" baseline="0" dirty="0" smtClean="0"/>
                        <a:t> Series</a:t>
                      </a:r>
                      <a:endParaRPr lang="en-US" sz="1000" dirty="0" smtClean="0"/>
                    </a:p>
                  </a:txBody>
                  <a:tcPr marT="34290" marB="34290" anchor="ctr">
                    <a:solidFill>
                      <a:srgbClr val="3C3C3C"/>
                    </a:solidFill>
                  </a:tcP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Vulnerability Scan</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HA</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DNS Server</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Explicit Proxy</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Dynamic Routing</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VDOM</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365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FSSO/Remote </a:t>
                      </a:r>
                      <a:r>
                        <a:rPr lang="en-US" sz="1000" b="1" dirty="0" err="1" smtClean="0">
                          <a:solidFill>
                            <a:srgbClr val="FFFFFF"/>
                          </a:solidFill>
                          <a:latin typeface="Arial"/>
                          <a:cs typeface="Arial"/>
                        </a:rPr>
                        <a:t>Auth</a:t>
                      </a:r>
                      <a:r>
                        <a:rPr lang="en-US" sz="1000" b="1" dirty="0" smtClean="0">
                          <a:solidFill>
                            <a:srgbClr val="FFFFFF"/>
                          </a:solidFill>
                          <a:latin typeface="Arial"/>
                          <a:cs typeface="Arial"/>
                        </a:rPr>
                        <a:t> Services</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bl>
          </a:graphicData>
        </a:graphic>
      </p:graphicFrame>
    </p:spTree>
    <p:extLst>
      <p:ext uri="{BB962C8B-B14F-4D97-AF65-F5344CB8AC3E}">
        <p14:creationId xmlns:p14="http://schemas.microsoft.com/office/powerpoint/2010/main" val="3723578967"/>
      </p:ext>
    </p:extLst>
  </p:cSld>
  <p:clrMapOvr>
    <a:masterClrMapping/>
  </p:clrMapOvr>
  <p:transition xmlns:p14="http://schemas.microsoft.com/office/powerpoint/2010/main">
    <p:wipe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3720985436"/>
              </p:ext>
            </p:extLst>
          </p:nvPr>
        </p:nvGraphicFramePr>
        <p:xfrm>
          <a:off x="252000" y="1080000"/>
          <a:ext cx="8640001" cy="25831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65760">
                <a:tc>
                  <a:txBody>
                    <a:bodyPr/>
                    <a:lstStyle/>
                    <a:p>
                      <a:r>
                        <a:rPr lang="en-US" sz="1000" dirty="0" smtClean="0"/>
                        <a:t>FortiOS 5.2.4</a:t>
                      </a:r>
                      <a:endParaRPr lang="en-US" sz="1000" dirty="0"/>
                    </a:p>
                  </a:txBody>
                  <a:tcPr marT="34290" marB="34290" anchor="ctr">
                    <a:solidFill>
                      <a:srgbClr val="3C3C3C"/>
                    </a:solidFill>
                  </a:tcPr>
                </a:tc>
                <a:tc>
                  <a:txBody>
                    <a:bodyPr/>
                    <a:lstStyle/>
                    <a:p>
                      <a:pPr algn="ctr"/>
                      <a:r>
                        <a:rPr lang="en-US" sz="1000" dirty="0" smtClean="0"/>
                        <a:t>FSW-28C</a:t>
                      </a:r>
                      <a:endParaRPr lang="en-US" sz="1000" dirty="0"/>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FSW-124D/-POE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FSW-224D-POE/FPOE</a:t>
                      </a:r>
                    </a:p>
                  </a:txBody>
                  <a:tcPr marT="34290" marB="34290" anchor="ctr">
                    <a:solidFill>
                      <a:srgbClr val="3C3C3C"/>
                    </a:solidFill>
                  </a:tcPr>
                </a:tc>
                <a:tc>
                  <a:txBody>
                    <a:bodyPr/>
                    <a:lstStyle/>
                    <a:p>
                      <a:pPr algn="ctr"/>
                      <a:r>
                        <a:rPr lang="en-US" sz="1000" dirty="0" smtClean="0"/>
                        <a:t>FSW-324B-POE</a:t>
                      </a:r>
                      <a:endParaRPr lang="en-US" sz="1000" dirty="0"/>
                    </a:p>
                  </a:txBody>
                  <a:tcPr marT="34290" marB="34290" anchor="ctr">
                    <a:solidFill>
                      <a:srgbClr val="3C3C3C"/>
                    </a:solidFill>
                  </a:tcPr>
                </a:tc>
                <a:tc>
                  <a:txBody>
                    <a:bodyPr/>
                    <a:lstStyle/>
                    <a:p>
                      <a:pPr algn="ctr"/>
                      <a:r>
                        <a:rPr lang="en-US" sz="1000" dirty="0" smtClean="0"/>
                        <a:t>FSW-348B</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FSW-448B</a:t>
                      </a:r>
                    </a:p>
                  </a:txBody>
                  <a:tcPr marT="34290" marB="34290" anchor="ctr">
                    <a:solidFill>
                      <a:srgbClr val="3C3C3C"/>
                    </a:solidFill>
                  </a:tcP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FG/FWF-90D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FG/FWF-90D-POE</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FG-100D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FG-140D/-POE/-T1</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FG-200D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FG-240D</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FG-280D-POE</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cs typeface="Arial"/>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mn-lt"/>
                          <a:ea typeface="Zapf Dingbats"/>
                          <a:cs typeface="Arial"/>
                          <a:sym typeface="Zapf Dingbats"/>
                        </a:rPr>
                        <a:t>✔</a:t>
                      </a:r>
                      <a:endParaRPr lang="en-US" sz="1000" b="0" i="0" dirty="0" smtClean="0">
                        <a:solidFill>
                          <a:srgbClr val="637F7F"/>
                        </a:solidFill>
                        <a:latin typeface="+mn-lt"/>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637F7F"/>
                          </a:solidFill>
                          <a:latin typeface="Arial"/>
                          <a:ea typeface="Zapf Dingbats"/>
                          <a:cs typeface="Arial"/>
                          <a:sym typeface="Zapf Dingbats"/>
                        </a:rPr>
                        <a:t>✔</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FG-600C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FG-800C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r h="2171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FG-1000C</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CLI</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Arial"/>
                          <a:ea typeface="Zapf Dingbats"/>
                          <a:cs typeface="Arial"/>
                          <a:sym typeface="Zapf Dingbats"/>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latin typeface="Arial"/>
                        <a:ea typeface="Zapf Dingbats"/>
                        <a:cs typeface="Arial"/>
                        <a:sym typeface="Zapf Dingbats"/>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ea typeface="Zapf Dingbats"/>
                          <a:cs typeface="Arial"/>
                          <a:sym typeface="Zapf Dingbats"/>
                        </a:rPr>
                        <a:t>CLI</a:t>
                      </a:r>
                      <a:endParaRPr lang="en-US" sz="1000" b="0" i="0" dirty="0" smtClean="0">
                        <a:solidFill>
                          <a:srgbClr val="637F7F"/>
                        </a:solidFill>
                        <a:latin typeface="Arial"/>
                        <a:cs typeface="Arial"/>
                      </a:endParaRPr>
                    </a:p>
                  </a:txBody>
                  <a:tcPr marT="34290" marB="34290" anchor="ctr"/>
                </a:tc>
              </a:tr>
            </a:tbl>
          </a:graphicData>
        </a:graphic>
      </p:graphicFrame>
    </p:spTree>
    <p:extLst>
      <p:ext uri="{BB962C8B-B14F-4D97-AF65-F5344CB8AC3E}">
        <p14:creationId xmlns:p14="http://schemas.microsoft.com/office/powerpoint/2010/main" val="1951093353"/>
      </p:ext>
    </p:extLst>
  </p:cSld>
  <p:clrMapOvr>
    <a:masterClrMapping/>
  </p:clrMapOvr>
  <p:transition xmlns:p14="http://schemas.microsoft.com/office/powerpoint/2010/main">
    <p:wipe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85104" y="1327548"/>
            <a:ext cx="1203960" cy="75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750278" y="4343400"/>
            <a:ext cx="22939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cs typeface="Zapf Dingbats" charset="0"/>
                <a:sym typeface="Zapf Dingbats" charset="0"/>
              </a:rPr>
              <a:t>*Registration Required</a:t>
            </a:r>
          </a:p>
          <a:p>
            <a:pPr eaLnBrk="1" hangingPunct="1"/>
            <a:r>
              <a:rPr lang="en-US" sz="1000" dirty="0">
                <a:latin typeface="Helvetica 55 Roman" charset="0"/>
                <a:cs typeface="Zapf Dingbats" charset="0"/>
                <a:sym typeface="Zapf Dingbats" charset="0"/>
              </a:rPr>
              <a:t>** Available on selected Models</a:t>
            </a:r>
            <a:endParaRPr lang="en-US" sz="1000" dirty="0">
              <a:latin typeface="Helvetica 55 Roman" charset="0"/>
              <a:cs typeface="Helvetica 55 Roman" charset="0"/>
            </a:endParaRPr>
          </a:p>
        </p:txBody>
      </p:sp>
      <p:sp>
        <p:nvSpPr>
          <p:cNvPr id="3" name="Rectangle 2"/>
          <p:cNvSpPr/>
          <p:nvPr/>
        </p:nvSpPr>
        <p:spPr>
          <a:xfrm>
            <a:off x="1435100" y="1084660"/>
            <a:ext cx="4572000" cy="2154436"/>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400"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400"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400"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400" dirty="0">
                <a:ea typeface="Zapf Dingbats"/>
                <a:cs typeface="Zapf Dingbats"/>
                <a:sym typeface="Zapf Dingbats"/>
              </a:rPr>
              <a:t>2 FortiTokenMobile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400"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3153967"/>
            <a:ext cx="4572000" cy="1446550"/>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400" dirty="0">
                <a:sym typeface="Zapf Dingbats"/>
              </a:rPr>
              <a:t>Geography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400" dirty="0">
                <a:ea typeface="Zapf Dingbats"/>
                <a:cs typeface="Zapf Dingbats"/>
                <a:sym typeface="Zapf Dingbats"/>
              </a:rPr>
              <a:t>Firmware Update</a:t>
            </a:r>
          </a:p>
        </p:txBody>
      </p:sp>
      <p:sp>
        <p:nvSpPr>
          <p:cNvPr id="73734" name="Rectangle 23"/>
          <p:cNvSpPr>
            <a:spLocks noChangeArrowheads="1"/>
          </p:cNvSpPr>
          <p:nvPr/>
        </p:nvSpPr>
        <p:spPr bwMode="auto">
          <a:xfrm>
            <a:off x="5789615" y="2004661"/>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FortiTokenMobile License </a:t>
            </a: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9" y="1125142"/>
            <a:ext cx="708025" cy="353615"/>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9" y="1327548"/>
            <a:ext cx="263525" cy="250031"/>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9" y="2222433"/>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Endpoint License** </a:t>
            </a:r>
          </a:p>
        </p:txBody>
      </p:sp>
      <p:sp>
        <p:nvSpPr>
          <p:cNvPr id="73738" name="Rectangle 27"/>
          <p:cNvSpPr>
            <a:spLocks noChangeArrowheads="1"/>
          </p:cNvSpPr>
          <p:nvPr/>
        </p:nvSpPr>
        <p:spPr bwMode="auto">
          <a:xfrm>
            <a:off x="5791202" y="2456005"/>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9E0000"/>
                </a:solidFill>
              </a:rPr>
              <a:t>+ VDOM License** </a:t>
            </a:r>
          </a:p>
        </p:txBody>
      </p:sp>
      <p:sp>
        <p:nvSpPr>
          <p:cNvPr id="73739" name="Rectangle 28"/>
          <p:cNvSpPr>
            <a:spLocks noChangeArrowheads="1"/>
          </p:cNvSpPr>
          <p:nvPr/>
        </p:nvSpPr>
        <p:spPr bwMode="auto">
          <a:xfrm>
            <a:off x="5789615" y="2888202"/>
            <a:ext cx="33512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9E0000"/>
                </a:solidFill>
              </a:rPr>
              <a:t>+ SMS Top-up</a:t>
            </a:r>
          </a:p>
        </p:txBody>
      </p:sp>
      <p:sp>
        <p:nvSpPr>
          <p:cNvPr id="73740" name="Rectangle 29"/>
          <p:cNvSpPr>
            <a:spLocks noChangeArrowheads="1"/>
          </p:cNvSpPr>
          <p:nvPr/>
        </p:nvSpPr>
        <p:spPr bwMode="auto">
          <a:xfrm>
            <a:off x="5791202" y="2672698"/>
            <a:ext cx="3351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9E0000"/>
                </a:solidFill>
              </a:rPr>
              <a:t>+ FortiCloud Storage Top-up</a:t>
            </a:r>
          </a:p>
        </p:txBody>
      </p:sp>
      <p:cxnSp>
        <p:nvCxnSpPr>
          <p:cNvPr id="73741" name="Straight Connector 18"/>
          <p:cNvCxnSpPr>
            <a:cxnSpLocks noChangeShapeType="1"/>
          </p:cNvCxnSpPr>
          <p:nvPr/>
        </p:nvCxnSpPr>
        <p:spPr bwMode="auto">
          <a:xfrm>
            <a:off x="4245429" y="2172638"/>
            <a:ext cx="1469571"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4408714" y="2373993"/>
            <a:ext cx="13047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4614" y="2594117"/>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flipV="1">
            <a:off x="4045857" y="2822717"/>
            <a:ext cx="1667557" cy="262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09476295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3858816"/>
            <a:ext cx="8556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1" y="2857500"/>
            <a:ext cx="866775" cy="56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3056335"/>
            <a:ext cx="8556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039542"/>
            <a:ext cx="854075" cy="55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131094"/>
            <a:ext cx="855663" cy="55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422797"/>
            <a:ext cx="393700" cy="37028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064419"/>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dirty="0">
                <a:sym typeface="Zapf Dingbats"/>
              </a:rPr>
              <a:t>Botnet IP reputation DB</a:t>
            </a:r>
          </a:p>
          <a:p>
            <a:pPr marL="285750" indent="-285750" fontAlgn="auto">
              <a:spcBef>
                <a:spcPts val="0"/>
              </a:spcBef>
              <a:spcAft>
                <a:spcPts val="0"/>
              </a:spcAft>
              <a:buFont typeface="Arial"/>
              <a:buChar char="•"/>
              <a:defRPr/>
            </a:pPr>
            <a:r>
              <a:rPr lang="en-US" sz="1400" dirty="0" smtClean="0">
                <a:sym typeface="Zapf Dingbats"/>
              </a:rPr>
              <a:t>FortiCloud Sandbox Service (for v5.2.2 and below)</a:t>
            </a:r>
            <a:endParaRPr lang="en-US" sz="1400"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6" y="2347913"/>
            <a:ext cx="392113"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0574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dirty="0" smtClean="0">
                <a:sym typeface="Zapf Dingbats"/>
              </a:rPr>
              <a:t>DNS Based </a:t>
            </a:r>
            <a:r>
              <a:rPr lang="en-US" sz="1400"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3361135"/>
            <a:ext cx="393700"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3002757"/>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4200525"/>
            <a:ext cx="393700" cy="3714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6" y="3842148"/>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Tree>
    <p:extLst>
      <p:ext uri="{BB962C8B-B14F-4D97-AF65-F5344CB8AC3E}">
        <p14:creationId xmlns:p14="http://schemas.microsoft.com/office/powerpoint/2010/main" val="408650159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105151"/>
            <a:ext cx="8290560" cy="635058"/>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0"/>
            <a:ext cx="5125446" cy="823819"/>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FTNT_PPT_Template_16x9_Q1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FTNT_PPT_Template_16x9_Q115.thmx</Template>
  <TotalTime>6023</TotalTime>
  <Words>20897</Words>
  <Application>Microsoft Macintosh PowerPoint</Application>
  <PresentationFormat>On-screen Show (16:9)</PresentationFormat>
  <Paragraphs>6729</Paragraphs>
  <Slides>221</Slides>
  <Notes>24</Notes>
  <HiddenSlides>0</HiddenSlides>
  <MMClips>0</MMClips>
  <ScaleCrop>false</ScaleCrop>
  <HeadingPairs>
    <vt:vector size="4" baseType="variant">
      <vt:variant>
        <vt:lpstr>Theme</vt:lpstr>
      </vt:variant>
      <vt:variant>
        <vt:i4>1</vt:i4>
      </vt:variant>
      <vt:variant>
        <vt:lpstr>Slide Titles</vt:lpstr>
      </vt:variant>
      <vt:variant>
        <vt:i4>221</vt:i4>
      </vt:variant>
    </vt:vector>
  </HeadingPairs>
  <TitlesOfParts>
    <vt:vector size="222" baseType="lpstr">
      <vt:lpstr>FTNT_PPT_Template_16x9_Q115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Inside FortiOS</vt:lpstr>
      <vt:lpstr>FortiGate Entry Level Series</vt:lpstr>
      <vt:lpstr>FortiGate Entry Level Series: Comparison</vt:lpstr>
      <vt:lpstr>FortiGate Entry Level Series: Comparison</vt:lpstr>
      <vt:lpstr>FortiGate Entry Level Series: Comparison</vt:lpstr>
      <vt:lpstr>FortiGate/FortiWiFi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70D-POE</vt:lpstr>
      <vt:lpstr>FortiGate 80C</vt:lpstr>
      <vt:lpstr>FortiGate/FortiWiFi 80CM</vt:lpstr>
      <vt:lpstr>FortiGate 80D</vt:lpstr>
      <vt:lpstr>FortiGate/FortiWiFi 90D</vt:lpstr>
      <vt:lpstr>FortiGate/FortiWiFi 90D-POE</vt:lpstr>
      <vt:lpstr>FortiGate/FortiWiFi 92D</vt:lpstr>
      <vt:lpstr>FortiGate 94D-POE</vt:lpstr>
      <vt:lpstr>FortiGate 98D-POE</vt:lpstr>
      <vt:lpstr>FortiGate Mid-Range Series</vt:lpstr>
      <vt:lpstr>FortiGate Mid Range Devices: Comparison</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800C</vt:lpstr>
      <vt:lpstr>FortiGate 900D</vt:lpstr>
      <vt:lpstr>FortiGate High End Series</vt:lpstr>
      <vt:lpstr>FortiGate 1000 Series: Comparison</vt:lpstr>
      <vt:lpstr>FortiGate 3000 Series: Comparison (I)</vt:lpstr>
      <vt:lpstr>FortiGate 3000 Series: Comparison (II)</vt:lpstr>
      <vt:lpstr>FortiGate 1000C</vt:lpstr>
      <vt:lpstr>FortiGate 1000D</vt:lpstr>
      <vt:lpstr>FortiGate 1200D</vt:lpstr>
      <vt:lpstr>FortiGate 1500D</vt:lpstr>
      <vt:lpstr>FortiGate 3000D</vt:lpstr>
      <vt:lpstr>FortiGate 3100D</vt:lpstr>
      <vt:lpstr>FortiGate 3240C</vt:lpstr>
      <vt:lpstr>FortiGate 3200D</vt:lpstr>
      <vt:lpstr>FortiGate 3600C</vt:lpstr>
      <vt:lpstr>FortiGate 3700D</vt:lpstr>
      <vt:lpstr>FortiGate 3810D</vt:lpstr>
      <vt:lpstr>FortiGate 5000 Series</vt:lpstr>
      <vt:lpstr>FortiGate 5000-Series Bundles</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FortiController 5913C</vt:lpstr>
      <vt:lpstr>FortiSwitch 5203B</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Feature Matrix for Desktop Models</vt:lpstr>
      <vt:lpstr>Feature Matrix for Desktop Models</vt:lpstr>
      <vt:lpstr>FortiSwitch Controller Support</vt:lpstr>
      <vt:lpstr>Services, Licenses &amp; Subscriptions</vt:lpstr>
      <vt:lpstr>Services, Licenses &amp; Subscriptions</vt:lpstr>
      <vt:lpstr>PowerPoint Presentation</vt:lpstr>
      <vt:lpstr>FortiAP Family Positioning</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S-Series Family Overview</vt:lpstr>
      <vt:lpstr>FortiAP S311C/S313C</vt:lpstr>
      <vt:lpstr>FortiAP S321C/S323C</vt:lpstr>
      <vt:lpstr>Hardware Overview – FortiAP S-Series</vt:lpstr>
      <vt:lpstr>FortiAP Power Adaptors</vt:lpstr>
      <vt:lpstr>FortiAP Power Adaptors</vt:lpstr>
      <vt:lpstr>PowerPoint Presentation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224D-POE</vt:lpstr>
      <vt:lpstr>FortiSwitch 224D-FPOE</vt:lpstr>
      <vt:lpstr>FortiSwitch 248D-FPOE</vt:lpstr>
      <vt:lpstr>FortiSwitch 324B-POE</vt:lpstr>
      <vt:lpstr>FortiSwitch 348B</vt:lpstr>
      <vt:lpstr>FortiSwitch 448B</vt:lpstr>
      <vt:lpstr>FortiSwitch 424D-FPOE</vt:lpstr>
      <vt:lpstr>FortiSwitch 524D-FPOE</vt:lpstr>
      <vt:lpstr>FortiSwitch 548D-FPOE</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Data Center Switches</vt:lpstr>
      <vt:lpstr>PowerPoint Presentation</vt:lpstr>
      <vt:lpstr>Introducing FortiClient</vt:lpstr>
      <vt:lpstr>FortiClient V5.2</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FortiMoM</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D-Series</vt:lpstr>
      <vt:lpstr>FortiADC E-Series</vt:lpstr>
      <vt:lpstr>PowerPoint Presentation</vt:lpstr>
      <vt:lpstr>FortiWAN Series</vt:lpstr>
      <vt:lpstr>PowerPoint Presentation</vt:lpstr>
      <vt:lpstr>Introducing FortiCache</vt:lpstr>
      <vt:lpstr>FortiCache Series</vt:lpstr>
      <vt:lpstr>PowerPoint Presentation</vt:lpstr>
      <vt:lpstr>Introducing FortiRecorder and FortiCamera</vt:lpstr>
      <vt:lpstr>FortiRecorder Series</vt:lpstr>
      <vt:lpstr>FortiCamera Series</vt:lpstr>
      <vt:lpstr>PowerPoint Presentation</vt:lpstr>
      <vt:lpstr>Introducing FortiBridge</vt:lpstr>
      <vt:lpstr>FortiBridge Series</vt:lpstr>
      <vt:lpstr>FortiBridge Series</vt:lpstr>
      <vt:lpstr>PowerPoint Presentation</vt:lpstr>
      <vt:lpstr>Introducing FortiTap</vt:lpstr>
      <vt:lpstr>FortiTap Series</vt:lpstr>
      <vt:lpstr>PowerPoint Presentation</vt:lpstr>
      <vt:lpstr>Introducing FortiTester</vt:lpstr>
      <vt:lpstr>FortiTester Series</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Robin Liao</cp:lastModifiedBy>
  <cp:revision>83</cp:revision>
  <cp:lastPrinted>2015-10-05T09:41:31Z</cp:lastPrinted>
  <dcterms:created xsi:type="dcterms:W3CDTF">2015-10-05T05:39:30Z</dcterms:created>
  <dcterms:modified xsi:type="dcterms:W3CDTF">2015-12-04T08:03:44Z</dcterms:modified>
</cp:coreProperties>
</file>